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15"/>
  </p:notesMasterIdLst>
  <p:handoutMasterIdLst>
    <p:handoutMasterId r:id="rId16"/>
  </p:handoutMasterIdLst>
  <p:sldIdLst>
    <p:sldId id="396" r:id="rId4"/>
    <p:sldId id="407" r:id="rId5"/>
    <p:sldId id="406" r:id="rId6"/>
    <p:sldId id="399" r:id="rId7"/>
    <p:sldId id="410" r:id="rId8"/>
    <p:sldId id="405" r:id="rId9"/>
    <p:sldId id="401" r:id="rId10"/>
    <p:sldId id="403" r:id="rId11"/>
    <p:sldId id="409" r:id="rId12"/>
    <p:sldId id="412" r:id="rId13"/>
    <p:sldId id="397" r:id="rId14"/>
  </p:sldIdLst>
  <p:sldSz cx="9144000" cy="6858000" type="screen4x3"/>
  <p:notesSz cx="6808788" cy="99409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MS PGothic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453">
          <p15:clr>
            <a:srgbClr val="A4A3A4"/>
          </p15:clr>
        </p15:guide>
        <p15:guide id="4" pos="70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19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7A8C"/>
    <a:srgbClr val="EB5C4E"/>
    <a:srgbClr val="1BB7D5"/>
    <a:srgbClr val="C3E3DD"/>
    <a:srgbClr val="FFFFFF"/>
    <a:srgbClr val="E22567"/>
    <a:srgbClr val="C9205A"/>
    <a:srgbClr val="17A8C4"/>
    <a:srgbClr val="3399FF"/>
    <a:srgbClr val="CE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3412" autoAdjust="0"/>
    <p:restoredTop sz="67159" autoAdjust="0"/>
  </p:normalViewPr>
  <p:slideViewPr>
    <p:cSldViewPr snapToGrid="0" snapToObjects="1">
      <p:cViewPr varScale="1">
        <p:scale>
          <a:sx n="67" d="100"/>
          <a:sy n="67" d="100"/>
        </p:scale>
        <p:origin x="-2440" y="-104"/>
      </p:cViewPr>
      <p:guideLst>
        <p:guide orient="horz" pos="2160"/>
        <p:guide orient="horz" pos="2453"/>
        <p:guide pos="2880"/>
        <p:guide pos="7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62" d="100"/>
        <a:sy n="262" d="100"/>
      </p:scale>
      <p:origin x="0" y="0"/>
    </p:cViewPr>
  </p:sorterViewPr>
  <p:notesViewPr>
    <p:cSldViewPr snapToGrid="0" snapToObjects="1">
      <p:cViewPr>
        <p:scale>
          <a:sx n="161" d="100"/>
          <a:sy n="161" d="100"/>
        </p:scale>
        <p:origin x="-1648" y="2696"/>
      </p:cViewPr>
      <p:guideLst>
        <p:guide orient="horz" pos="3219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53E0F-AECD-7748-A001-0EFAF28ED6BC}" type="datetimeFigureOut">
              <a:rPr lang="fr-FR" smtClean="0"/>
              <a:t>17/08/20</a:t>
            </a:fld>
            <a:endParaRPr lang="nl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27FEB-333C-7B4F-B188-49A31EE09ACD}" type="slidenum">
              <a:rPr lang="fr-FR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6583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AB812A8C-F89B-5549-B53E-42772BDAF6E0}" type="datetimeFigureOut">
              <a:rPr lang="en-GB"/>
              <a:pPr>
                <a:defRPr/>
              </a:pPr>
              <a:t>17/08/20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6712" cy="3914775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67FB5AD9-BBE2-814A-8701-E814EB4461D2}" type="slidenum">
              <a:rPr lang="en-GB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2505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100000"/>
      </a:lnSpc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lnSpc>
        <a:spcPct val="100000"/>
      </a:lnSpc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lnSpc>
        <a:spcPct val="100000"/>
      </a:lnSpc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lnSpc>
        <a:spcPct val="100000"/>
      </a:lnSpc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lnSpc>
        <a:spcPct val="100000"/>
      </a:lnSpc>
      <a:spcBef>
        <a:spcPts val="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lpnetsecurity.com/2019/05/09/verizon-2019-data-breach-investigations-report/" TargetMode="External"/><Relationship Id="rId4" Type="http://schemas.openxmlformats.org/officeDocument/2006/relationships/hyperlink" Target="https://www.helpnetsecurity.com/2019/05/09/verizon-2019-data-breach-investigations-report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Relationship Id="rId3" Type="http://schemas.openxmlformats.org/officeDocument/2006/relationships/hyperlink" Target="https://www.youtube.com/watch?v=F7pYHN9iC9I" TargetMode="Externa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err="1"/>
              <a:t>Hello</a:t>
            </a:r>
            <a:r>
              <a:rPr lang="nl-BE" dirty="0"/>
              <a:t> and </a:t>
            </a:r>
            <a:r>
              <a:rPr lang="nl-BE" dirty="0" err="1"/>
              <a:t>welcome</a:t>
            </a:r>
            <a:r>
              <a:rPr lang="nl-BE" dirty="0"/>
              <a:t> </a:t>
            </a:r>
            <a:r>
              <a:rPr lang="nl-BE" dirty="0" err="1"/>
              <a:t>everyone</a:t>
            </a:r>
            <a:r>
              <a:rPr dirty="0"/>
              <a:t>! </a:t>
            </a:r>
            <a:endParaRPr lang="nl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96806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BE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</a:t>
            </a:r>
            <a:r>
              <a:rPr lang="nl-B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</a:t>
            </a:r>
            <a:r>
              <a:rPr lang="nl-BE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</a:t>
            </a:r>
            <a:r>
              <a:rPr lang="nl-BE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opinion</a:t>
            </a:r>
            <a:r>
              <a:rPr lang="nl-B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lvl="0"/>
            <a:r>
              <a:rPr lang="nl-B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</a:t>
            </a:r>
            <a:r>
              <a:rPr lang="nl-BE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</a:t>
            </a:r>
            <a:r>
              <a:rPr lang="nl-B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</a:t>
            </a:r>
            <a:r>
              <a:rPr lang="nl-BE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remarks</a:t>
            </a:r>
            <a:r>
              <a:rPr lang="nl-B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lvl="0"/>
            <a:r>
              <a:rPr lang="nl-BE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</a:t>
            </a:r>
            <a:r>
              <a:rPr lang="nl-B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</a:t>
            </a:r>
            <a:r>
              <a:rPr lang="nl-BE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kern="1200" baseline="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</a:t>
            </a:r>
            <a:r>
              <a:rPr lang="nl-BE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kern="1200" baseline="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remember</a:t>
            </a:r>
            <a:r>
              <a:rPr lang="nl-B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lvl="0"/>
            <a:r>
              <a:rPr lang="nl-BE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</a:t>
            </a:r>
            <a:r>
              <a:rPr lang="nl-B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nl-B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nl-B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</a:t>
            </a:r>
            <a:r>
              <a:rPr lang="nl-B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first</a:t>
            </a:r>
            <a:r>
              <a:rPr lang="nl-BE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action </a:t>
            </a:r>
            <a:r>
              <a:rPr lang="nl-BE" kern="1200" baseline="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</a:t>
            </a:r>
            <a:r>
              <a:rPr lang="nl-BE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kern="1200" baseline="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nl-BE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BE" kern="1200" baseline="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presentation</a:t>
            </a:r>
            <a:r>
              <a:rPr lang="nl-BE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  <a:endParaRPr lang="nl-BE" b="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0042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>
                <a:latin typeface="Calibri"/>
              </a:rPr>
              <a:t>Thank</a:t>
            </a:r>
            <a:r>
              <a:rPr lang="fr-FR" baseline="0" dirty="0">
                <a:latin typeface="Calibri"/>
              </a:rPr>
              <a:t> </a:t>
            </a:r>
            <a:r>
              <a:rPr lang="fr-FR" baseline="0" dirty="0" err="1">
                <a:latin typeface="Calibri"/>
              </a:rPr>
              <a:t>you</a:t>
            </a:r>
            <a:r>
              <a:rPr lang="fr-FR" baseline="0" dirty="0">
                <a:latin typeface="Calibri"/>
              </a:rPr>
              <a:t> for </a:t>
            </a:r>
            <a:r>
              <a:rPr lang="fr-FR" baseline="0" dirty="0" err="1">
                <a:latin typeface="Calibri"/>
              </a:rPr>
              <a:t>your</a:t>
            </a:r>
            <a:r>
              <a:rPr lang="fr-FR" baseline="0" dirty="0">
                <a:latin typeface="Calibri"/>
              </a:rPr>
              <a:t> attention</a:t>
            </a:r>
            <a:r>
              <a:rPr lang="fr-FR" dirty="0">
                <a:latin typeface="Calibri"/>
              </a:rPr>
              <a:t>!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11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30060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A classic scenario</a:t>
            </a:r>
            <a:r>
              <a:rPr lang="nl-BE" baseline="0" dirty="0"/>
              <a:t> for social engineering </a:t>
            </a:r>
            <a:r>
              <a:rPr lang="nl-BE" baseline="0" dirty="0" err="1"/>
              <a:t>with</a:t>
            </a:r>
            <a:r>
              <a:rPr lang="nl-BE" baseline="0" dirty="0"/>
              <a:t> SME</a:t>
            </a:r>
            <a:endParaRPr lang="nl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59497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b="1" kern="1200" dirty="0">
                <a:solidFill>
                  <a:schemeClr val="tx1"/>
                </a:solidFill>
                <a:effectLst/>
                <a:latin typeface="+mn-lt"/>
              </a:rPr>
              <a:t>Attention!</a:t>
            </a:r>
            <a:br>
              <a:rPr lang="nl-BE" b="1" kern="1200" dirty="0">
                <a:solidFill>
                  <a:schemeClr val="tx1"/>
                </a:solidFill>
                <a:effectLst/>
                <a:latin typeface="+mn-lt"/>
              </a:rPr>
            </a:br>
            <a:endParaRPr lang="en-GB" kern="1200" dirty="0">
              <a:solidFill>
                <a:schemeClr val="tx1"/>
              </a:solidFill>
              <a:effectLst/>
              <a:latin typeface="+mn-lt"/>
            </a:endParaRPr>
          </a:p>
          <a:p>
            <a:r>
              <a:rPr lang="en-GB" kern="1200" dirty="0">
                <a:solidFill>
                  <a:schemeClr val="tx1"/>
                </a:solidFill>
                <a:effectLst/>
                <a:latin typeface="+mn-lt"/>
              </a:rPr>
              <a:t>A person with bad intentions wants to abuse your trust. It is such a clean technique that we call it </a:t>
            </a:r>
            <a:r>
              <a:rPr lang="en-GB" b="1" kern="1200" dirty="0">
                <a:solidFill>
                  <a:schemeClr val="tx1"/>
                </a:solidFill>
                <a:effectLst/>
                <a:latin typeface="+mn-lt"/>
              </a:rPr>
              <a:t>‘social engineering'</a:t>
            </a:r>
            <a:r>
              <a:rPr lang="en-GB" kern="1200" dirty="0">
                <a:solidFill>
                  <a:schemeClr val="tx1"/>
                </a:solidFill>
                <a:effectLst/>
                <a:latin typeface="+mn-lt"/>
              </a:rPr>
              <a:t>: the fraudster knows your profile by studying </a:t>
            </a:r>
            <a:r>
              <a:rPr lang="en-GB" b="1" kern="1200" dirty="0">
                <a:solidFill>
                  <a:schemeClr val="tx1"/>
                </a:solidFill>
                <a:effectLst/>
                <a:latin typeface="+mn-lt"/>
              </a:rPr>
              <a:t>information on you</a:t>
            </a:r>
            <a:r>
              <a:rPr lang="en-GB" kern="1200" dirty="0">
                <a:solidFill>
                  <a:schemeClr val="tx1"/>
                </a:solidFill>
                <a:effectLst/>
                <a:latin typeface="+mn-lt"/>
              </a:rPr>
              <a:t> on the web or the social networks. </a:t>
            </a:r>
            <a:r>
              <a:rPr lang="nl-BE" kern="1200" dirty="0">
                <a:solidFill>
                  <a:schemeClr val="tx1"/>
                </a:solidFill>
                <a:effectLst/>
                <a:latin typeface="+mn-lt"/>
              </a:rPr>
              <a:t>The </a:t>
            </a:r>
            <a:r>
              <a:rPr lang="nl-BE" kern="1200" dirty="0" err="1">
                <a:solidFill>
                  <a:schemeClr val="tx1"/>
                </a:solidFill>
                <a:effectLst/>
                <a:latin typeface="+mn-lt"/>
              </a:rPr>
              <a:t>purpose</a:t>
            </a:r>
            <a:r>
              <a:rPr lang="nl-BE" kern="1200" dirty="0">
                <a:solidFill>
                  <a:schemeClr val="tx1"/>
                </a:solidFill>
                <a:effectLst/>
                <a:latin typeface="+mn-lt"/>
              </a:rPr>
              <a:t>? </a:t>
            </a:r>
            <a:r>
              <a:rPr lang="en-GB" kern="1200" dirty="0">
                <a:solidFill>
                  <a:schemeClr val="tx1"/>
                </a:solidFill>
                <a:effectLst/>
                <a:latin typeface="+mn-lt"/>
              </a:rPr>
              <a:t>Lower your watchfulness by a credible </a:t>
            </a:r>
            <a:r>
              <a:rPr lang="en-GB" b="1" kern="1200" dirty="0">
                <a:solidFill>
                  <a:schemeClr val="tx1"/>
                </a:solidFill>
                <a:effectLst/>
                <a:latin typeface="+mn-lt"/>
              </a:rPr>
              <a:t>scenario</a:t>
            </a:r>
            <a:r>
              <a:rPr lang="en-GB" kern="1200" dirty="0">
                <a:solidFill>
                  <a:schemeClr val="tx1"/>
                </a:solidFill>
                <a:effectLst/>
                <a:latin typeface="+mn-lt"/>
              </a:rPr>
              <a:t>, to get </a:t>
            </a:r>
            <a:r>
              <a:rPr lang="en-GB" kern="1200" dirty="0" err="1">
                <a:solidFill>
                  <a:schemeClr val="tx1"/>
                </a:solidFill>
                <a:effectLst/>
                <a:latin typeface="+mn-lt"/>
              </a:rPr>
              <a:t>tinformation</a:t>
            </a:r>
            <a:r>
              <a:rPr lang="en-GB" kern="1200" dirty="0">
                <a:solidFill>
                  <a:schemeClr val="tx1"/>
                </a:solidFill>
                <a:effectLst/>
                <a:latin typeface="+mn-lt"/>
              </a:rPr>
              <a:t> from you</a:t>
            </a:r>
            <a:r>
              <a:rPr lang="en-GB" kern="1200" baseline="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kern="1200" dirty="0">
                <a:solidFill>
                  <a:schemeClr val="tx1"/>
                </a:solidFill>
                <a:effectLst/>
                <a:latin typeface="+mn-lt"/>
              </a:rPr>
              <a:t>or to stimulate you to act.</a:t>
            </a:r>
            <a:endParaRPr lang="fr-FR" b="0" kern="1200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0042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1038" y="4783138"/>
            <a:ext cx="5446712" cy="5157787"/>
          </a:xfrm>
        </p:spPr>
        <p:txBody>
          <a:bodyPr/>
          <a:lstStyle/>
          <a:p>
            <a:r>
              <a:rPr lang="fr-FR" b="0" dirty="0">
                <a:solidFill>
                  <a:srgbClr val="404040"/>
                </a:solidFill>
                <a:latin typeface="Calibri"/>
                <a:cs typeface="Calibri"/>
              </a:rPr>
              <a:t>Social engineering or </a:t>
            </a:r>
            <a:r>
              <a:rPr lang="fr-FR" b="1" dirty="0">
                <a:solidFill>
                  <a:srgbClr val="404040"/>
                </a:solidFill>
                <a:latin typeface="Calibri"/>
                <a:cs typeface="Calibri"/>
              </a:rPr>
              <a:t>social hacking</a:t>
            </a:r>
            <a:r>
              <a:rPr lang="fr-FR" b="0" dirty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lang="fr-FR" b="0" dirty="0" err="1">
                <a:solidFill>
                  <a:srgbClr val="404040"/>
                </a:solidFill>
                <a:latin typeface="Calibri"/>
                <a:cs typeface="Calibri"/>
              </a:rPr>
              <a:t>is</a:t>
            </a:r>
            <a:r>
              <a:rPr lang="fr-FR" b="0" dirty="0">
                <a:solidFill>
                  <a:srgbClr val="404040"/>
                </a:solidFill>
                <a:latin typeface="Calibri"/>
                <a:cs typeface="Calibri"/>
              </a:rPr>
              <a:t> a f</a:t>
            </a:r>
            <a:r>
              <a:rPr dirty="0" err="1">
                <a:latin typeface="Calibri"/>
                <a:cs typeface="Calibri"/>
              </a:rPr>
              <a:t>raudul</a:t>
            </a:r>
            <a:r>
              <a:rPr lang="nl-BE" dirty="0" err="1">
                <a:latin typeface="Calibri"/>
                <a:cs typeface="Calibri"/>
              </a:rPr>
              <a:t>ous</a:t>
            </a:r>
            <a:r>
              <a:rPr dirty="0">
                <a:latin typeface="Calibri"/>
                <a:cs typeface="Calibri"/>
              </a:rPr>
              <a:t> </a:t>
            </a:r>
            <a:r>
              <a:rPr dirty="0" err="1">
                <a:latin typeface="Calibri"/>
                <a:cs typeface="Calibri"/>
              </a:rPr>
              <a:t>techni</a:t>
            </a:r>
            <a:r>
              <a:rPr lang="nl-BE" dirty="0">
                <a:latin typeface="Calibri"/>
                <a:cs typeface="Calibri"/>
              </a:rPr>
              <a:t>que </a:t>
            </a:r>
            <a:r>
              <a:rPr dirty="0">
                <a:latin typeface="Calibri"/>
                <a:cs typeface="Calibri"/>
              </a:rPr>
              <a:t> </a:t>
            </a:r>
            <a:r>
              <a:rPr lang="nl-BE" dirty="0" err="1">
                <a:latin typeface="Calibri"/>
                <a:cs typeface="Calibri"/>
              </a:rPr>
              <a:t>which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consists</a:t>
            </a:r>
            <a:r>
              <a:rPr lang="nl-BE" baseline="0" dirty="0">
                <a:latin typeface="Calibri"/>
                <a:cs typeface="Calibri"/>
              </a:rPr>
              <a:t> of </a:t>
            </a:r>
            <a:r>
              <a:rPr lang="nl-BE" baseline="0" dirty="0" err="1">
                <a:latin typeface="Calibri"/>
                <a:cs typeface="Calibri"/>
              </a:rPr>
              <a:t>abusing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people</a:t>
            </a:r>
            <a:r>
              <a:rPr lang="nl-BE" baseline="0" dirty="0">
                <a:latin typeface="Calibri"/>
                <a:cs typeface="Calibri"/>
              </a:rPr>
              <a:t>, </a:t>
            </a:r>
            <a:r>
              <a:rPr lang="nl-BE" baseline="0" dirty="0" err="1">
                <a:latin typeface="Calibri"/>
                <a:cs typeface="Calibri"/>
              </a:rPr>
              <a:t>by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exploiting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typical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traits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like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curiosity</a:t>
            </a:r>
            <a:r>
              <a:rPr lang="nl-BE" baseline="0" dirty="0">
                <a:latin typeface="Calibri"/>
                <a:cs typeface="Calibri"/>
              </a:rPr>
              <a:t>, </a:t>
            </a:r>
            <a:r>
              <a:rPr lang="nl-BE" baseline="0" dirty="0" err="1">
                <a:latin typeface="Calibri"/>
                <a:cs typeface="Calibri"/>
              </a:rPr>
              <a:t>naivity</a:t>
            </a:r>
            <a:r>
              <a:rPr lang="nl-BE" baseline="0" dirty="0">
                <a:latin typeface="Calibri"/>
                <a:cs typeface="Calibri"/>
              </a:rPr>
              <a:t>, </a:t>
            </a:r>
            <a:r>
              <a:rPr lang="nl-BE" baseline="0" dirty="0" err="1">
                <a:latin typeface="Calibri"/>
                <a:cs typeface="Calibri"/>
              </a:rPr>
              <a:t>fear</a:t>
            </a:r>
            <a:r>
              <a:rPr lang="nl-BE" baseline="0" dirty="0">
                <a:latin typeface="Calibri"/>
                <a:cs typeface="Calibri"/>
              </a:rPr>
              <a:t>, trust, </a:t>
            </a:r>
            <a:r>
              <a:rPr lang="nl-BE" baseline="0" dirty="0" err="1">
                <a:latin typeface="Calibri"/>
                <a:cs typeface="Calibri"/>
              </a:rPr>
              <a:t>greed</a:t>
            </a:r>
            <a:r>
              <a:rPr lang="nl-BE" baseline="0" dirty="0">
                <a:latin typeface="Calibri"/>
                <a:cs typeface="Calibri"/>
              </a:rPr>
              <a:t>,…</a:t>
            </a:r>
          </a:p>
          <a:p>
            <a:endParaRPr lang="nl-BE" baseline="0" dirty="0">
              <a:latin typeface="Calibri"/>
              <a:cs typeface="Calibri"/>
            </a:endParaRPr>
          </a:p>
          <a:p>
            <a:r>
              <a:rPr lang="nl-BE" baseline="0" dirty="0">
                <a:latin typeface="Calibri"/>
                <a:cs typeface="Calibri"/>
              </a:rPr>
              <a:t>The </a:t>
            </a:r>
            <a:r>
              <a:rPr lang="nl-BE" baseline="0" dirty="0" err="1">
                <a:latin typeface="Calibri"/>
                <a:cs typeface="Calibri"/>
              </a:rPr>
              <a:t>fraudster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impersonates</a:t>
            </a:r>
            <a:r>
              <a:rPr lang="nl-BE" baseline="0" dirty="0">
                <a:latin typeface="Calibri"/>
                <a:cs typeface="Calibri"/>
              </a:rPr>
              <a:t> a </a:t>
            </a:r>
            <a:r>
              <a:rPr lang="nl-BE" b="1" baseline="0" dirty="0" err="1">
                <a:latin typeface="Calibri"/>
                <a:cs typeface="Calibri"/>
              </a:rPr>
              <a:t>confidential</a:t>
            </a:r>
            <a:r>
              <a:rPr lang="nl-BE" b="1" baseline="0" dirty="0">
                <a:latin typeface="Calibri"/>
                <a:cs typeface="Calibri"/>
              </a:rPr>
              <a:t> person </a:t>
            </a:r>
            <a:r>
              <a:rPr lang="nl-BE" baseline="0" dirty="0">
                <a:latin typeface="Calibri"/>
                <a:cs typeface="Calibri"/>
              </a:rPr>
              <a:t>and </a:t>
            </a:r>
            <a:r>
              <a:rPr lang="nl-BE" baseline="0" dirty="0" err="1">
                <a:latin typeface="Calibri"/>
                <a:cs typeface="Calibri"/>
              </a:rPr>
              <a:t>uses</a:t>
            </a:r>
            <a:r>
              <a:rPr lang="nl-BE" baseline="0" dirty="0">
                <a:latin typeface="Calibri"/>
                <a:cs typeface="Calibri"/>
              </a:rPr>
              <a:t> the </a:t>
            </a:r>
            <a:r>
              <a:rPr lang="nl-BE" b="1" baseline="0" dirty="0">
                <a:latin typeface="Calibri"/>
                <a:cs typeface="Calibri"/>
              </a:rPr>
              <a:t>personal context </a:t>
            </a:r>
            <a:r>
              <a:rPr lang="nl-BE" baseline="0" dirty="0">
                <a:latin typeface="Calibri"/>
                <a:cs typeface="Calibri"/>
              </a:rPr>
              <a:t>of the </a:t>
            </a:r>
            <a:r>
              <a:rPr lang="nl-BE" baseline="0" dirty="0" err="1">
                <a:latin typeface="Calibri"/>
                <a:cs typeface="Calibri"/>
              </a:rPr>
              <a:t>victim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to</a:t>
            </a:r>
            <a:r>
              <a:rPr lang="nl-BE" baseline="0" dirty="0">
                <a:latin typeface="Calibri"/>
                <a:cs typeface="Calibri"/>
              </a:rPr>
              <a:t> break </a:t>
            </a:r>
            <a:r>
              <a:rPr lang="nl-BE" baseline="0" dirty="0" err="1">
                <a:latin typeface="Calibri"/>
                <a:cs typeface="Calibri"/>
              </a:rPr>
              <a:t>into</a:t>
            </a:r>
            <a:r>
              <a:rPr lang="nl-BE" baseline="0" dirty="0">
                <a:latin typeface="Calibri"/>
                <a:cs typeface="Calibri"/>
              </a:rPr>
              <a:t> the </a:t>
            </a:r>
            <a:r>
              <a:rPr lang="nl-BE" b="1" baseline="0" dirty="0" err="1">
                <a:latin typeface="Calibri"/>
                <a:cs typeface="Calibri"/>
              </a:rPr>
              <a:t>network</a:t>
            </a:r>
            <a:r>
              <a:rPr lang="nl-BE" b="1" baseline="0" dirty="0">
                <a:latin typeface="Calibri"/>
                <a:cs typeface="Calibri"/>
              </a:rPr>
              <a:t> of the </a:t>
            </a:r>
            <a:r>
              <a:rPr lang="nl-BE" b="1" baseline="0" dirty="0" err="1">
                <a:latin typeface="Calibri"/>
                <a:cs typeface="Calibri"/>
              </a:rPr>
              <a:t>enterprise</a:t>
            </a:r>
            <a:r>
              <a:rPr lang="nl-BE" b="1" baseline="0" dirty="0">
                <a:latin typeface="Calibri"/>
                <a:cs typeface="Calibri"/>
              </a:rPr>
              <a:t>.</a:t>
            </a:r>
            <a:endParaRPr lang="fr-FR" b="1" i="0" dirty="0">
              <a:latin typeface="Calibri"/>
              <a:cs typeface="Calibri"/>
            </a:endParaRPr>
          </a:p>
          <a:p>
            <a:endParaRPr lang="nl-BE" b="1" i="0" dirty="0">
              <a:latin typeface="Calibri"/>
              <a:cs typeface="Calibri"/>
            </a:endParaRPr>
          </a:p>
          <a:p>
            <a:r>
              <a:rPr dirty="0">
                <a:latin typeface="Calibri"/>
                <a:cs typeface="Calibri"/>
              </a:rPr>
              <a:t>M</a:t>
            </a:r>
            <a:r>
              <a:rPr lang="nl-BE" dirty="0" err="1">
                <a:latin typeface="Calibri"/>
                <a:cs typeface="Calibri"/>
              </a:rPr>
              <a:t>ostly</a:t>
            </a:r>
            <a:r>
              <a:rPr lang="nl-BE" dirty="0">
                <a:latin typeface="Calibri"/>
                <a:cs typeface="Calibri"/>
              </a:rPr>
              <a:t> </a:t>
            </a:r>
            <a:r>
              <a:rPr lang="nl-BE" dirty="0" err="1">
                <a:latin typeface="Calibri"/>
                <a:cs typeface="Calibri"/>
              </a:rPr>
              <a:t>this</a:t>
            </a:r>
            <a:r>
              <a:rPr lang="nl-BE" dirty="0">
                <a:latin typeface="Calibri"/>
                <a:cs typeface="Calibri"/>
              </a:rPr>
              <a:t> is </a:t>
            </a:r>
            <a:r>
              <a:rPr lang="nl-BE" dirty="0" err="1">
                <a:latin typeface="Calibri"/>
                <a:cs typeface="Calibri"/>
              </a:rPr>
              <a:t>done</a:t>
            </a:r>
            <a:r>
              <a:rPr lang="nl-BE" dirty="0">
                <a:latin typeface="Calibri"/>
                <a:cs typeface="Calibri"/>
              </a:rPr>
              <a:t> </a:t>
            </a:r>
            <a:r>
              <a:rPr lang="nl-BE" dirty="0" err="1">
                <a:latin typeface="Calibri"/>
                <a:cs typeface="Calibri"/>
              </a:rPr>
              <a:t>by</a:t>
            </a:r>
            <a:r>
              <a:rPr lang="nl-BE" dirty="0">
                <a:latin typeface="Calibri"/>
                <a:cs typeface="Calibri"/>
              </a:rPr>
              <a:t> </a:t>
            </a:r>
            <a:r>
              <a:rPr lang="nl-BE" dirty="0" err="1">
                <a:latin typeface="Calibri"/>
                <a:cs typeface="Calibri"/>
              </a:rPr>
              <a:t>an</a:t>
            </a:r>
            <a:r>
              <a:rPr lang="nl-BE" dirty="0">
                <a:latin typeface="Calibri"/>
                <a:cs typeface="Calibri"/>
              </a:rPr>
              <a:t> </a:t>
            </a:r>
            <a:r>
              <a:rPr lang="nl-BE" b="1" dirty="0">
                <a:latin typeface="Calibri"/>
                <a:cs typeface="Calibri"/>
              </a:rPr>
              <a:t>e-mail, </a:t>
            </a:r>
            <a:r>
              <a:rPr lang="nl-BE" b="1" dirty="0" err="1">
                <a:latin typeface="Calibri"/>
                <a:cs typeface="Calibri"/>
              </a:rPr>
              <a:t>social</a:t>
            </a:r>
            <a:r>
              <a:rPr lang="nl-BE" b="1" dirty="0">
                <a:latin typeface="Calibri"/>
                <a:cs typeface="Calibri"/>
              </a:rPr>
              <a:t> media</a:t>
            </a:r>
            <a:r>
              <a:rPr lang="nl-BE" dirty="0">
                <a:latin typeface="Calibri"/>
                <a:cs typeface="Calibri"/>
              </a:rPr>
              <a:t> or </a:t>
            </a:r>
            <a:r>
              <a:rPr lang="nl-BE" b="0" dirty="0">
                <a:latin typeface="Calibri"/>
                <a:cs typeface="Calibri"/>
              </a:rPr>
              <a:t>a</a:t>
            </a:r>
            <a:r>
              <a:rPr lang="nl-BE" b="1" dirty="0">
                <a:latin typeface="Calibri"/>
                <a:cs typeface="Calibri"/>
              </a:rPr>
              <a:t> </a:t>
            </a:r>
            <a:r>
              <a:rPr lang="nl-BE" b="1" dirty="0" err="1">
                <a:latin typeface="Calibri"/>
                <a:cs typeface="Calibri"/>
              </a:rPr>
              <a:t>phonecall</a:t>
            </a:r>
            <a:r>
              <a:rPr dirty="0">
                <a:latin typeface="Calibri"/>
                <a:cs typeface="Calibri"/>
              </a:rPr>
              <a:t>.</a:t>
            </a:r>
            <a:endParaRPr lang="nl-BE" i="0" dirty="0">
              <a:latin typeface="Calibri"/>
              <a:cs typeface="Calibri"/>
            </a:endParaRPr>
          </a:p>
          <a:p>
            <a:endParaRPr lang="nl-BE" dirty="0">
              <a:latin typeface="Calibri"/>
              <a:cs typeface="Calibri"/>
            </a:endParaRPr>
          </a:p>
          <a:p>
            <a:r>
              <a:rPr lang="fr-FR" b="1" dirty="0">
                <a:latin typeface="Calibri"/>
                <a:cs typeface="Calibri"/>
              </a:rPr>
              <a:t>The</a:t>
            </a:r>
            <a:r>
              <a:rPr lang="fr-FR" b="1" baseline="0" dirty="0">
                <a:latin typeface="Calibri"/>
                <a:cs typeface="Calibri"/>
              </a:rPr>
              <a:t> </a:t>
            </a:r>
            <a:r>
              <a:rPr lang="fr-FR" b="1" baseline="0" dirty="0" err="1">
                <a:latin typeface="Calibri"/>
                <a:cs typeface="Calibri"/>
              </a:rPr>
              <a:t>purpose</a:t>
            </a:r>
            <a:r>
              <a:rPr lang="fr-FR" b="1" dirty="0">
                <a:latin typeface="Calibri"/>
                <a:cs typeface="Calibri"/>
              </a:rPr>
              <a:t>?</a:t>
            </a:r>
          </a:p>
          <a:p>
            <a:pPr marL="171450" indent="-171450">
              <a:buFont typeface="Arial"/>
              <a:buChar char="•"/>
            </a:pPr>
            <a:r>
              <a:rPr lang="nl-BE" dirty="0" err="1">
                <a:latin typeface="Calibri"/>
                <a:cs typeface="Calibri"/>
              </a:rPr>
              <a:t>Looking</a:t>
            </a:r>
            <a:r>
              <a:rPr lang="nl-BE" dirty="0">
                <a:latin typeface="Calibri"/>
                <a:cs typeface="Calibri"/>
              </a:rPr>
              <a:t> for </a:t>
            </a:r>
            <a:r>
              <a:rPr lang="fr-FR" b="1" dirty="0" err="1">
                <a:latin typeface="Calibri"/>
                <a:cs typeface="Calibri"/>
              </a:rPr>
              <a:t>personal</a:t>
            </a:r>
            <a:r>
              <a:rPr lang="fr-FR" b="1" dirty="0">
                <a:latin typeface="Calibri"/>
                <a:cs typeface="Calibri"/>
              </a:rPr>
              <a:t> information </a:t>
            </a:r>
            <a:r>
              <a:rPr dirty="0">
                <a:latin typeface="Calibri"/>
                <a:cs typeface="Calibri"/>
              </a:rPr>
              <a:t>(ID, </a:t>
            </a:r>
            <a:r>
              <a:rPr lang="nl-BE" dirty="0" err="1">
                <a:latin typeface="Calibri"/>
                <a:cs typeface="Calibri"/>
              </a:rPr>
              <a:t>passwords</a:t>
            </a:r>
            <a:r>
              <a:rPr lang="nl-BE" dirty="0">
                <a:latin typeface="Calibri"/>
                <a:cs typeface="Calibri"/>
              </a:rPr>
              <a:t>,</a:t>
            </a:r>
            <a:r>
              <a:rPr lang="nl-BE" baseline="0" dirty="0">
                <a:latin typeface="Calibri"/>
                <a:cs typeface="Calibri"/>
              </a:rPr>
              <a:t> credit card </a:t>
            </a:r>
            <a:r>
              <a:rPr lang="nl-BE" baseline="0" dirty="0" err="1">
                <a:latin typeface="Calibri"/>
                <a:cs typeface="Calibri"/>
              </a:rPr>
              <a:t>number</a:t>
            </a:r>
            <a:r>
              <a:rPr dirty="0">
                <a:latin typeface="Calibri"/>
                <a:cs typeface="Calibri"/>
              </a:rPr>
              <a:t>).</a:t>
            </a:r>
          </a:p>
          <a:p>
            <a:pPr marL="171450" indent="-171450">
              <a:buFont typeface="Arial"/>
              <a:buChar char="•"/>
            </a:pPr>
            <a:r>
              <a:rPr lang="nl-BE" dirty="0">
                <a:latin typeface="Calibri"/>
                <a:cs typeface="Calibri"/>
              </a:rPr>
              <a:t>Access </a:t>
            </a:r>
            <a:r>
              <a:rPr lang="nl-BE" dirty="0" err="1">
                <a:latin typeface="Calibri"/>
                <a:cs typeface="Calibri"/>
              </a:rPr>
              <a:t>to</a:t>
            </a:r>
            <a:r>
              <a:rPr lang="nl-BE" dirty="0">
                <a:latin typeface="Calibri"/>
                <a:cs typeface="Calibri"/>
              </a:rPr>
              <a:t> </a:t>
            </a:r>
            <a:r>
              <a:rPr lang="nl-BE" b="1" dirty="0" err="1">
                <a:latin typeface="Calibri"/>
                <a:cs typeface="Calibri"/>
              </a:rPr>
              <a:t>sensitive</a:t>
            </a:r>
            <a:r>
              <a:rPr lang="nl-BE" b="1" dirty="0">
                <a:latin typeface="Calibri"/>
                <a:cs typeface="Calibri"/>
              </a:rPr>
              <a:t> data </a:t>
            </a:r>
            <a:r>
              <a:rPr lang="nl-BE" dirty="0">
                <a:latin typeface="Calibri"/>
                <a:cs typeface="Calibri"/>
              </a:rPr>
              <a:t>in</a:t>
            </a:r>
            <a:r>
              <a:rPr lang="nl-BE" baseline="0" dirty="0">
                <a:latin typeface="Calibri"/>
                <a:cs typeface="Calibri"/>
              </a:rPr>
              <a:t> the </a:t>
            </a:r>
            <a:r>
              <a:rPr lang="nl-BE" baseline="0" dirty="0" err="1">
                <a:latin typeface="Calibri"/>
                <a:cs typeface="Calibri"/>
              </a:rPr>
              <a:t>organisation</a:t>
            </a:r>
            <a:r>
              <a:rPr dirty="0">
                <a:latin typeface="Calibri"/>
                <a:cs typeface="Calibri"/>
              </a:rPr>
              <a:t>.</a:t>
            </a:r>
            <a:endParaRPr b="1" dirty="0">
              <a:latin typeface="Calibri"/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nl-BE" b="1" dirty="0">
                <a:latin typeface="Calibri"/>
                <a:cs typeface="Calibri"/>
              </a:rPr>
              <a:t>Money</a:t>
            </a:r>
            <a:r>
              <a:rPr lang="nl-BE" b="1" baseline="0" dirty="0">
                <a:latin typeface="Calibri"/>
                <a:cs typeface="Calibri"/>
              </a:rPr>
              <a:t> transfer</a:t>
            </a:r>
            <a:r>
              <a:rPr dirty="0">
                <a:latin typeface="Calibri"/>
                <a:cs typeface="Calibri"/>
              </a:rPr>
              <a:t>.</a:t>
            </a:r>
          </a:p>
          <a:p>
            <a:endParaRPr lang="nl-BE" dirty="0">
              <a:latin typeface="Calibri"/>
              <a:cs typeface="Calibri"/>
            </a:endParaRPr>
          </a:p>
          <a:p>
            <a:r>
              <a:rPr lang="fr-FR" b="1" dirty="0">
                <a:latin typeface="Calibri"/>
                <a:cs typeface="Calibri"/>
              </a:rPr>
              <a:t>How?</a:t>
            </a:r>
          </a:p>
          <a:p>
            <a:pPr marL="171450" indent="-171450">
              <a:buFont typeface="Arial"/>
              <a:buChar char="•"/>
            </a:pPr>
            <a:r>
              <a:rPr lang="nl-BE" dirty="0" err="1">
                <a:latin typeface="Calibri"/>
                <a:cs typeface="Calibri"/>
              </a:rPr>
              <a:t>Accurately</a:t>
            </a:r>
            <a:r>
              <a:rPr lang="nl-BE" dirty="0">
                <a:latin typeface="Calibri"/>
                <a:cs typeface="Calibri"/>
              </a:rPr>
              <a:t> </a:t>
            </a:r>
            <a:r>
              <a:rPr lang="nl-BE" dirty="0" err="1">
                <a:latin typeface="Calibri"/>
                <a:cs typeface="Calibri"/>
              </a:rPr>
              <a:t>gathering</a:t>
            </a:r>
            <a:r>
              <a:rPr lang="nl-BE" dirty="0">
                <a:latin typeface="Calibri"/>
                <a:cs typeface="Calibri"/>
              </a:rPr>
              <a:t> </a:t>
            </a:r>
            <a:r>
              <a:rPr lang="nl-BE" b="1" dirty="0">
                <a:latin typeface="Calibri"/>
                <a:cs typeface="Calibri"/>
              </a:rPr>
              <a:t>public and private information</a:t>
            </a:r>
            <a:r>
              <a:rPr lang="nl-BE" b="1" baseline="0" dirty="0">
                <a:latin typeface="Calibri"/>
                <a:cs typeface="Calibri"/>
              </a:rPr>
              <a:t> </a:t>
            </a:r>
            <a:r>
              <a:rPr lang="nl-BE" baseline="0" dirty="0">
                <a:latin typeface="Calibri"/>
                <a:cs typeface="Calibri"/>
              </a:rPr>
              <a:t>(social </a:t>
            </a:r>
            <a:r>
              <a:rPr lang="nl-BE" baseline="0" dirty="0" err="1">
                <a:latin typeface="Calibri"/>
                <a:cs typeface="Calibri"/>
              </a:rPr>
              <a:t>networks</a:t>
            </a:r>
            <a:r>
              <a:rPr lang="nl-BE" baseline="0" dirty="0">
                <a:latin typeface="Calibri"/>
                <a:cs typeface="Calibri"/>
              </a:rPr>
              <a:t>), </a:t>
            </a:r>
            <a:r>
              <a:rPr lang="nl-BE" baseline="0" dirty="0" err="1">
                <a:latin typeface="Calibri"/>
                <a:cs typeface="Calibri"/>
              </a:rPr>
              <a:t>sometimes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during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several</a:t>
            </a:r>
            <a:r>
              <a:rPr lang="nl-BE" baseline="0" dirty="0">
                <a:latin typeface="Calibri"/>
                <a:cs typeface="Calibri"/>
              </a:rPr>
              <a:t> </a:t>
            </a:r>
            <a:r>
              <a:rPr lang="nl-BE" baseline="0" dirty="0" err="1">
                <a:latin typeface="Calibri"/>
                <a:cs typeface="Calibri"/>
              </a:rPr>
              <a:t>months</a:t>
            </a:r>
            <a:r>
              <a:rPr dirty="0">
                <a:latin typeface="Calibri"/>
                <a:cs typeface="Calibri"/>
              </a:rPr>
              <a:t>.</a:t>
            </a:r>
          </a:p>
          <a:p>
            <a:pPr marL="171450" indent="-171450">
              <a:buFont typeface="Arial"/>
              <a:buChar char="•"/>
            </a:pPr>
            <a:r>
              <a:rPr lang="nl-BE" dirty="0">
                <a:latin typeface="Calibri"/>
                <a:cs typeface="Calibri"/>
              </a:rPr>
              <a:t>Make</a:t>
            </a:r>
            <a:r>
              <a:rPr lang="nl-BE" baseline="0" dirty="0">
                <a:latin typeface="Calibri"/>
                <a:cs typeface="Calibri"/>
              </a:rPr>
              <a:t> a well </a:t>
            </a:r>
            <a:r>
              <a:rPr lang="nl-BE" baseline="0" dirty="0" err="1">
                <a:latin typeface="Calibri"/>
                <a:cs typeface="Calibri"/>
              </a:rPr>
              <a:t>lubricated</a:t>
            </a:r>
            <a:r>
              <a:rPr lang="nl-BE" baseline="0" dirty="0">
                <a:latin typeface="Calibri"/>
                <a:cs typeface="Calibri"/>
              </a:rPr>
              <a:t> and </a:t>
            </a:r>
            <a:r>
              <a:rPr lang="nl-BE" b="1" baseline="0" dirty="0" err="1">
                <a:latin typeface="Calibri"/>
                <a:cs typeface="Calibri"/>
              </a:rPr>
              <a:t>plausible</a:t>
            </a:r>
            <a:r>
              <a:rPr lang="nl-BE" b="1" baseline="0" dirty="0">
                <a:latin typeface="Calibri"/>
                <a:cs typeface="Calibri"/>
              </a:rPr>
              <a:t> scenario</a:t>
            </a:r>
            <a:r>
              <a:rPr dirty="0">
                <a:latin typeface="Calibri"/>
                <a:cs typeface="Calibri"/>
              </a:rPr>
              <a:t>.</a:t>
            </a:r>
          </a:p>
          <a:p>
            <a:pPr marL="171450" indent="-171450">
              <a:buFont typeface="Arial"/>
              <a:buChar char="•"/>
            </a:pPr>
            <a:r>
              <a:rPr lang="nl-BE" dirty="0">
                <a:latin typeface="Calibri"/>
                <a:cs typeface="Calibri"/>
              </a:rPr>
              <a:t>An </a:t>
            </a:r>
            <a:r>
              <a:rPr lang="nl-BE" b="1" dirty="0" err="1">
                <a:latin typeface="Calibri"/>
                <a:cs typeface="Calibri"/>
              </a:rPr>
              <a:t>enquiry</a:t>
            </a:r>
            <a:r>
              <a:rPr lang="nl-BE" b="1" dirty="0">
                <a:latin typeface="Calibri"/>
                <a:cs typeface="Calibri"/>
              </a:rPr>
              <a:t>, a control, </a:t>
            </a:r>
            <a:r>
              <a:rPr lang="nl-BE" b="1" dirty="0" err="1">
                <a:latin typeface="Calibri"/>
                <a:cs typeface="Calibri"/>
              </a:rPr>
              <a:t>an</a:t>
            </a:r>
            <a:r>
              <a:rPr lang="nl-BE" b="1" baseline="0" dirty="0">
                <a:latin typeface="Calibri"/>
                <a:cs typeface="Calibri"/>
              </a:rPr>
              <a:t> urgent </a:t>
            </a:r>
            <a:r>
              <a:rPr lang="nl-BE" b="1" baseline="0" dirty="0" err="1">
                <a:latin typeface="Calibri"/>
                <a:cs typeface="Calibri"/>
              </a:rPr>
              <a:t>operation</a:t>
            </a:r>
            <a:r>
              <a:rPr lang="nl-BE" b="1" baseline="0" dirty="0">
                <a:latin typeface="Calibri"/>
                <a:cs typeface="Calibri"/>
              </a:rPr>
              <a:t>, </a:t>
            </a:r>
            <a:r>
              <a:rPr lang="nl-BE" b="1" baseline="0" dirty="0" err="1">
                <a:latin typeface="Calibri"/>
                <a:cs typeface="Calibri"/>
              </a:rPr>
              <a:t>an</a:t>
            </a:r>
            <a:r>
              <a:rPr lang="nl-BE" b="1" baseline="0" dirty="0">
                <a:latin typeface="Calibri"/>
                <a:cs typeface="Calibri"/>
              </a:rPr>
              <a:t> opportunity</a:t>
            </a:r>
            <a:r>
              <a:rPr lang="nl-BE" baseline="0" dirty="0">
                <a:latin typeface="Calibri"/>
                <a:cs typeface="Calibri"/>
              </a:rPr>
              <a:t>.</a:t>
            </a:r>
            <a:endParaRPr lang="fr-FR" b="1" baseline="0" dirty="0">
              <a:latin typeface="Calibri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73746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1038" y="4783138"/>
            <a:ext cx="5446712" cy="5157787"/>
          </a:xfrm>
        </p:spPr>
        <p:txBody>
          <a:bodyPr/>
          <a:lstStyle/>
          <a:p>
            <a:r>
              <a:rPr lang="fr-FR" dirty="0"/>
              <a:t>In </a:t>
            </a:r>
            <a:r>
              <a:rPr lang="fr-FR" dirty="0" err="1"/>
              <a:t>Belgium</a:t>
            </a:r>
            <a:r>
              <a:rPr lang="fr-FR" dirty="0"/>
              <a:t> </a:t>
            </a:r>
            <a:r>
              <a:rPr lang="fr-FR" b="1" dirty="0"/>
              <a:t>1 in 2 </a:t>
            </a:r>
            <a:r>
              <a:rPr lang="fr-FR" b="1" dirty="0" err="1"/>
              <a:t>enterprises</a:t>
            </a:r>
            <a:r>
              <a:rPr lang="fr-FR" b="1" dirty="0"/>
              <a:t> </a:t>
            </a:r>
            <a:r>
              <a:rPr lang="fr-FR" b="1" baseline="0" dirty="0"/>
              <a:t> </a:t>
            </a:r>
            <a:r>
              <a:rPr lang="fr-FR" b="0" baseline="0" dirty="0"/>
              <a:t>are </a:t>
            </a:r>
            <a:r>
              <a:rPr lang="fr-FR" b="0" baseline="0" dirty="0" err="1"/>
              <a:t>touched</a:t>
            </a:r>
            <a:r>
              <a:rPr lang="fr-FR" b="1" baseline="0" dirty="0"/>
              <a:t> </a:t>
            </a:r>
            <a:r>
              <a:rPr lang="fr-FR" dirty="0"/>
              <a:t> by </a:t>
            </a:r>
            <a:r>
              <a:rPr lang="fr-FR" dirty="0" err="1"/>
              <a:t>cybercriminality</a:t>
            </a:r>
            <a:r>
              <a:rPr lang="fr-FR" dirty="0"/>
              <a:t> and</a:t>
            </a:r>
            <a:r>
              <a:rPr lang="fr-FR" baseline="0" dirty="0"/>
              <a:t> techniques of</a:t>
            </a:r>
            <a:r>
              <a:rPr lang="fr-FR" dirty="0"/>
              <a:t> social engineering.</a:t>
            </a:r>
          </a:p>
          <a:p>
            <a:endParaRPr lang="fr-FR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/>
              <a:t>Unbelievable</a:t>
            </a:r>
            <a:r>
              <a:rPr lang="fr-FR" dirty="0"/>
              <a:t>! In Q1 2016, a social engineering </a:t>
            </a:r>
            <a:r>
              <a:rPr lang="fr-FR" dirty="0" err="1"/>
              <a:t>cost</a:t>
            </a:r>
            <a:r>
              <a:rPr lang="fr-FR" dirty="0"/>
              <a:t> </a:t>
            </a:r>
            <a:r>
              <a:rPr lang="fr-FR" b="1" baseline="0" dirty="0"/>
              <a:t>70 MIO EUR to a </a:t>
            </a:r>
            <a:r>
              <a:rPr lang="fr-FR" b="1" baseline="0" dirty="0" err="1"/>
              <a:t>Belgian</a:t>
            </a:r>
            <a:r>
              <a:rPr lang="fr-FR" b="1" baseline="0" dirty="0"/>
              <a:t> </a:t>
            </a:r>
            <a:r>
              <a:rPr lang="fr-FR" b="1" baseline="0" dirty="0" err="1"/>
              <a:t>bank</a:t>
            </a:r>
            <a:r>
              <a:rPr lang="fr-FR" dirty="0"/>
              <a:t>, via </a:t>
            </a:r>
            <a:r>
              <a:rPr lang="fr-FR" dirty="0" err="1"/>
              <a:t>so</a:t>
            </a:r>
            <a:r>
              <a:rPr lang="fr-FR" baseline="0" dirty="0" err="1"/>
              <a:t>-called</a:t>
            </a:r>
            <a:r>
              <a:rPr lang="fr-FR" dirty="0"/>
              <a:t> CEO</a:t>
            </a:r>
            <a:r>
              <a:rPr lang="fr-FR" baseline="0" dirty="0"/>
              <a:t> </a:t>
            </a:r>
            <a:r>
              <a:rPr lang="fr-FR" dirty="0" err="1"/>
              <a:t>fraud</a:t>
            </a:r>
            <a:r>
              <a:rPr lang="fr-FR" dirty="0"/>
              <a:t>. </a:t>
            </a:r>
            <a:r>
              <a:rPr lang="fr-FR" dirty="0" err="1"/>
              <a:t>According</a:t>
            </a:r>
            <a:r>
              <a:rPr lang="fr-FR" dirty="0"/>
              <a:t> to</a:t>
            </a:r>
            <a:r>
              <a:rPr lang="nl-NL" dirty="0"/>
              <a:t> Verizon (</a:t>
            </a:r>
            <a:r>
              <a:rPr lang="nl-NL" b="0" i="0" u="sng" strike="noStrike" kern="1200" dirty="0">
                <a:solidFill>
                  <a:schemeClr val="tx1"/>
                </a:solidFill>
                <a:effectLst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2019 Data </a:t>
            </a:r>
            <a:r>
              <a:rPr lang="nl-NL" b="0" i="0" u="sng" strike="noStrike" kern="1200" dirty="0">
                <a:solidFill>
                  <a:schemeClr val="tx1"/>
                </a:solidFill>
                <a:effectLst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Breach</a:t>
            </a:r>
            <a:r>
              <a:rPr lang="nl-NL" b="0" i="0" u="sng" strike="noStrike" kern="1200" dirty="0">
                <a:solidFill>
                  <a:schemeClr val="tx1"/>
                </a:solidFill>
                <a:effectLst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Report</a:t>
            </a:r>
            <a:r>
              <a:rPr lang="nl-NL" b="0" i="0" strike="noStrike" kern="1200" dirty="0">
                <a:solidFill>
                  <a:schemeClr val="tx1"/>
                </a:solidFill>
                <a:effectLst/>
              </a:rPr>
              <a:t>: 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  <a:hlinkClick r:id="rId4"/>
              </a:rPr>
              <a:t>https://www.helpnetsecurity.com/2019/05/09/verizon-2019-data-breach-investigations-</a:t>
            </a:r>
            <a:r>
              <a:rPr lang="nl-NL" b="0" i="0" u="none" strike="noStrike" kern="1200" dirty="0" smtClean="0">
                <a:solidFill>
                  <a:schemeClr val="tx1"/>
                </a:solidFill>
                <a:effectLst/>
                <a:hlinkClick r:id="rId4"/>
              </a:rPr>
              <a:t>report</a:t>
            </a:r>
            <a:r>
              <a:rPr lang="nl-NL" b="0" i="0" u="none" strike="noStrike" kern="1200" dirty="0" smtClean="0">
                <a:solidFill>
                  <a:schemeClr val="tx1"/>
                </a:solidFill>
                <a:effectLst/>
              </a:rPr>
              <a:t>) 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managers in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an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organisation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are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targeted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10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times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more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then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other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</a:t>
            </a:r>
            <a:r>
              <a:rPr lang="nl-NL" b="0" i="0" u="none" strike="noStrike" kern="1200" dirty="0" err="1">
                <a:solidFill>
                  <a:schemeClr val="tx1"/>
                </a:solidFill>
                <a:effectLst/>
              </a:rPr>
              <a:t>staff</a:t>
            </a:r>
            <a:r>
              <a:rPr lang="nl-NL" b="0" i="0" u="none" strike="noStrike" kern="1200" dirty="0">
                <a:solidFill>
                  <a:schemeClr val="tx1"/>
                </a:solidFill>
                <a:effectLst/>
              </a:rPr>
              <a:t> members.</a:t>
            </a:r>
            <a:endParaRPr lang="fr-FR" dirty="0"/>
          </a:p>
          <a:p>
            <a:endParaRPr lang="fr-FR" baseline="0" dirty="0"/>
          </a:p>
          <a:p>
            <a:r>
              <a:rPr lang="fr-FR" dirty="0" err="1"/>
              <a:t>Globally</a:t>
            </a:r>
            <a:r>
              <a:rPr lang="fr-FR" dirty="0"/>
              <a:t> the damage </a:t>
            </a:r>
            <a:r>
              <a:rPr lang="fr-FR" dirty="0" err="1"/>
              <a:t>caused</a:t>
            </a:r>
            <a:r>
              <a:rPr lang="fr-FR" dirty="0"/>
              <a:t> by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phenomenon</a:t>
            </a:r>
            <a:r>
              <a:rPr lang="fr-FR" dirty="0"/>
              <a:t> </a:t>
            </a:r>
            <a:r>
              <a:rPr lang="fr-FR" dirty="0" err="1"/>
              <a:t>raises</a:t>
            </a:r>
            <a:r>
              <a:rPr lang="fr-FR" baseline="0" dirty="0"/>
              <a:t> up to 10 Billion EUR (Source: FBI - 2018)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73746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dirty="0"/>
              <a:t>In </a:t>
            </a:r>
            <a:r>
              <a:rPr lang="nl-BE" dirty="0" err="1"/>
              <a:t>this</a:t>
            </a:r>
            <a:r>
              <a:rPr dirty="0"/>
              <a:t> </a:t>
            </a:r>
            <a:r>
              <a:rPr lang="fr-FR" b="1" dirty="0" err="1"/>
              <a:t>video</a:t>
            </a:r>
            <a:r>
              <a:rPr lang="fr-FR" b="1" dirty="0"/>
              <a:t> of </a:t>
            </a:r>
            <a:r>
              <a:rPr lang="fr-BE" b="1" kern="1200" dirty="0">
                <a:solidFill>
                  <a:schemeClr val="tx1"/>
                </a:solidFill>
                <a:effectLst/>
              </a:rPr>
              <a:t>Febelfin</a:t>
            </a:r>
            <a:r>
              <a:rPr lang="fr-BE" kern="1200" dirty="0">
                <a:solidFill>
                  <a:schemeClr val="tx1"/>
                </a:solidFill>
                <a:effectLst/>
              </a:rPr>
              <a:t> </a:t>
            </a:r>
            <a:r>
              <a:rPr lang="fr-BE" b="0" kern="1200" dirty="0">
                <a:solidFill>
                  <a:schemeClr val="tx1"/>
                </a:solidFill>
                <a:effectLst/>
              </a:rPr>
              <a:t>(</a:t>
            </a:r>
            <a:r>
              <a:rPr lang="fr-BE" b="0" kern="1200" dirty="0">
                <a:solidFill>
                  <a:schemeClr val="tx1"/>
                </a:solidFill>
                <a:effectLst/>
                <a:hlinkClick r:id="rId3"/>
              </a:rPr>
              <a:t>https://www.youtube.com/watch?v=F7pYHN9iC9I</a:t>
            </a:r>
            <a:r>
              <a:rPr lang="fr-BE" b="0" kern="1200" dirty="0">
                <a:solidFill>
                  <a:schemeClr val="tx1"/>
                </a:solidFill>
                <a:effectLst/>
              </a:rPr>
              <a:t>) </a:t>
            </a:r>
            <a:r>
              <a:rPr lang="fr-BE" b="0" kern="1200" dirty="0" err="1">
                <a:solidFill>
                  <a:schemeClr val="tx1"/>
                </a:solidFill>
                <a:effectLst/>
              </a:rPr>
              <a:t>you</a:t>
            </a:r>
            <a:r>
              <a:rPr lang="fr-BE" b="0" kern="1200" dirty="0">
                <a:solidFill>
                  <a:schemeClr val="tx1"/>
                </a:solidFill>
                <a:effectLst/>
              </a:rPr>
              <a:t> </a:t>
            </a:r>
            <a:r>
              <a:rPr lang="fr-BE" b="0" kern="1200" dirty="0" err="1">
                <a:solidFill>
                  <a:schemeClr val="tx1"/>
                </a:solidFill>
                <a:effectLst/>
              </a:rPr>
              <a:t>can</a:t>
            </a:r>
            <a:r>
              <a:rPr lang="fr-BE" b="0" kern="1200" dirty="0">
                <a:solidFill>
                  <a:schemeClr val="tx1"/>
                </a:solidFill>
                <a:effectLst/>
              </a:rPr>
              <a:t> </a:t>
            </a:r>
            <a:r>
              <a:rPr lang="fr-BE" b="0" kern="1200" dirty="0" err="1">
                <a:solidFill>
                  <a:schemeClr val="tx1"/>
                </a:solidFill>
                <a:effectLst/>
              </a:rPr>
              <a:t>see</a:t>
            </a:r>
            <a:r>
              <a:rPr lang="fr-BE" b="0" kern="1200" dirty="0">
                <a:solidFill>
                  <a:schemeClr val="tx1"/>
                </a:solidFill>
                <a:effectLst/>
              </a:rPr>
              <a:t> how a </a:t>
            </a:r>
            <a:r>
              <a:rPr lang="fr-BE" b="0" kern="1200" dirty="0" err="1">
                <a:solidFill>
                  <a:schemeClr val="tx1"/>
                </a:solidFill>
                <a:effectLst/>
              </a:rPr>
              <a:t>genius</a:t>
            </a:r>
            <a:r>
              <a:rPr lang="fr-BE" b="0" kern="1200" dirty="0">
                <a:solidFill>
                  <a:schemeClr val="tx1"/>
                </a:solidFill>
                <a:effectLst/>
              </a:rPr>
              <a:t> in social engineering </a:t>
            </a:r>
            <a:r>
              <a:rPr lang="fr-BE" b="0" kern="1200" dirty="0" err="1">
                <a:solidFill>
                  <a:schemeClr val="tx1"/>
                </a:solidFill>
                <a:effectLst/>
              </a:rPr>
              <a:t>operates</a:t>
            </a:r>
            <a:r>
              <a:rPr lang="fr-BE" b="0" kern="1200" dirty="0">
                <a:solidFill>
                  <a:schemeClr val="tx1"/>
                </a:solidFill>
                <a:effectLst/>
              </a:rPr>
              <a:t> to know ‘</a:t>
            </a:r>
            <a:r>
              <a:rPr lang="fr-BE" b="0" kern="1200" dirty="0" err="1">
                <a:solidFill>
                  <a:schemeClr val="tx1"/>
                </a:solidFill>
                <a:effectLst/>
              </a:rPr>
              <a:t>everything</a:t>
            </a:r>
            <a:r>
              <a:rPr lang="fr-BE" b="0" kern="1200" dirty="0">
                <a:solidFill>
                  <a:schemeClr val="tx1"/>
                </a:solidFill>
                <a:effectLst/>
              </a:rPr>
              <a:t>’ about </a:t>
            </a:r>
            <a:r>
              <a:rPr lang="fr-BE" b="0" kern="1200" dirty="0" err="1">
                <a:solidFill>
                  <a:schemeClr val="tx1"/>
                </a:solidFill>
                <a:effectLst/>
              </a:rPr>
              <a:t>you</a:t>
            </a:r>
            <a:r>
              <a:rPr lang="fr-BE" b="0" kern="1200" dirty="0">
                <a:solidFill>
                  <a:schemeClr val="tx1"/>
                </a:solidFill>
                <a:effectLst/>
              </a:rPr>
              <a:t>…</a:t>
            </a:r>
            <a:endParaRPr dirty="0"/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nl-BE" dirty="0" err="1"/>
              <a:t>What</a:t>
            </a:r>
            <a:r>
              <a:rPr lang="nl-BE" dirty="0"/>
              <a:t> do </a:t>
            </a:r>
            <a:r>
              <a:rPr lang="nl-BE" dirty="0" err="1"/>
              <a:t>you</a:t>
            </a:r>
            <a:r>
              <a:rPr lang="nl-BE" dirty="0"/>
              <a:t> spread via social </a:t>
            </a:r>
            <a:r>
              <a:rPr lang="nl-BE" dirty="0" err="1"/>
              <a:t>networks</a:t>
            </a:r>
            <a:r>
              <a:rPr dirty="0"/>
              <a:t>?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dirty="0"/>
              <a:t>W</a:t>
            </a:r>
            <a:r>
              <a:rPr lang="nl-BE" dirty="0"/>
              <a:t>h</a:t>
            </a:r>
            <a:r>
              <a:rPr dirty="0"/>
              <a:t>at </a:t>
            </a:r>
            <a:r>
              <a:rPr lang="nl-BE" dirty="0"/>
              <a:t>can</a:t>
            </a:r>
            <a:r>
              <a:rPr lang="nl-BE" baseline="0" dirty="0"/>
              <a:t> one learn about you?</a:t>
            </a:r>
            <a:r>
              <a:rPr dirty="0"/>
              <a:t> </a:t>
            </a:r>
            <a:endParaRPr lang="nl-BE" dirty="0" smtClean="0"/>
          </a:p>
          <a:p>
            <a:pPr marR="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tabLst/>
              <a:defRPr/>
            </a:pPr>
            <a:endParaRPr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won’t</a:t>
            </a:r>
            <a:r>
              <a:rPr lang="nl-BE" dirty="0"/>
              <a:t> look at the internet the way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did</a:t>
            </a:r>
            <a:r>
              <a:rPr lang="nl-BE" dirty="0"/>
              <a:t> </a:t>
            </a:r>
            <a:r>
              <a:rPr lang="nl-BE" dirty="0" err="1"/>
              <a:t>before</a:t>
            </a:r>
            <a:r>
              <a:rPr lang="nl-BE" dirty="0"/>
              <a:t>…</a:t>
            </a:r>
            <a:endParaRPr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74659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How to </a:t>
            </a:r>
            <a:r>
              <a:rPr lang="fr-FR" b="1" i="0" u="none" strike="noStrike" kern="1200" dirty="0" err="1">
                <a:solidFill>
                  <a:schemeClr val="tx1"/>
                </a:solidFill>
                <a:effectLst/>
              </a:rPr>
              <a:t>unmask</a:t>
            </a:r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 a social engineering </a:t>
            </a:r>
            <a:r>
              <a:rPr lang="fr-FR" b="1" i="0" u="none" strike="noStrike" kern="1200" dirty="0" err="1">
                <a:solidFill>
                  <a:schemeClr val="tx1"/>
                </a:solidFill>
                <a:effectLst/>
              </a:rPr>
              <a:t>attack</a:t>
            </a:r>
            <a:r>
              <a:rPr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b="1" dirty="0" err="1"/>
              <a:t>don’t</a:t>
            </a:r>
            <a:r>
              <a:rPr lang="nl-BE" b="1" dirty="0"/>
              <a:t> </a:t>
            </a:r>
            <a:r>
              <a:rPr lang="nl-BE" b="1" dirty="0" err="1"/>
              <a:t>know</a:t>
            </a:r>
            <a:r>
              <a:rPr lang="nl-BE" b="1" dirty="0"/>
              <a:t> </a:t>
            </a:r>
            <a:r>
              <a:rPr lang="nl-BE" b="1" dirty="0" err="1"/>
              <a:t>your</a:t>
            </a:r>
            <a:r>
              <a:rPr lang="nl-BE" b="1" dirty="0"/>
              <a:t> </a:t>
            </a:r>
            <a:r>
              <a:rPr lang="nl-BE" b="1" dirty="0" err="1"/>
              <a:t>internlocutor</a:t>
            </a:r>
            <a:r>
              <a:rPr dirty="0"/>
              <a:t>.</a:t>
            </a:r>
          </a:p>
          <a:p>
            <a:pPr marL="171450" indent="-171450">
              <a:buFont typeface="Arial"/>
              <a:buChar char="•"/>
            </a:pPr>
            <a:r>
              <a:rPr lang="nl-BE" dirty="0"/>
              <a:t>Th</a:t>
            </a:r>
            <a:r>
              <a:rPr dirty="0"/>
              <a:t>e </a:t>
            </a:r>
            <a:r>
              <a:rPr dirty="0" err="1"/>
              <a:t>situati</a:t>
            </a:r>
            <a:r>
              <a:rPr lang="nl-BE" dirty="0"/>
              <a:t>on</a:t>
            </a:r>
            <a:r>
              <a:rPr dirty="0"/>
              <a:t> is </a:t>
            </a:r>
            <a:r>
              <a:rPr lang="nl-BE" dirty="0" err="1"/>
              <a:t>very</a:t>
            </a:r>
            <a:r>
              <a:rPr lang="nl-BE" dirty="0"/>
              <a:t> </a:t>
            </a:r>
            <a:r>
              <a:rPr lang="nl-BE" b="1" dirty="0" err="1"/>
              <a:t>critical</a:t>
            </a:r>
            <a:r>
              <a:rPr lang="nl-BE" b="1" dirty="0"/>
              <a:t> (</a:t>
            </a:r>
            <a:r>
              <a:rPr lang="nl-BE" b="1" dirty="0" err="1"/>
              <a:t>cf</a:t>
            </a:r>
            <a:r>
              <a:rPr lang="nl-BE" b="1" dirty="0"/>
              <a:t> Covid-19).</a:t>
            </a:r>
            <a:endParaRPr dirty="0"/>
          </a:p>
          <a:p>
            <a:pPr marL="171450" indent="-171450">
              <a:buFont typeface="Arial"/>
              <a:buChar char="•"/>
            </a:pPr>
            <a:r>
              <a:rPr lang="nl-BE" dirty="0"/>
              <a:t>Urgent, </a:t>
            </a:r>
            <a:r>
              <a:rPr lang="nl-BE" dirty="0" err="1"/>
              <a:t>secret</a:t>
            </a:r>
            <a:r>
              <a:rPr dirty="0"/>
              <a:t>: </a:t>
            </a:r>
            <a:r>
              <a:rPr lang="nl-BE" dirty="0" err="1"/>
              <a:t>you</a:t>
            </a:r>
            <a:r>
              <a:rPr lang="nl-BE" dirty="0"/>
              <a:t> must </a:t>
            </a:r>
            <a:r>
              <a:rPr lang="nl-BE" b="1" dirty="0"/>
              <a:t>act </a:t>
            </a:r>
            <a:r>
              <a:rPr lang="nl-BE" b="1" dirty="0" err="1"/>
              <a:t>fast</a:t>
            </a:r>
            <a:r>
              <a:rPr lang="nl-BE" b="1" baseline="0" dirty="0"/>
              <a:t> </a:t>
            </a:r>
            <a:r>
              <a:rPr lang="nl-BE" baseline="0" dirty="0"/>
              <a:t>and </a:t>
            </a:r>
            <a:r>
              <a:rPr lang="nl-BE" baseline="0" dirty="0" err="1"/>
              <a:t>it</a:t>
            </a:r>
            <a:r>
              <a:rPr lang="nl-BE" baseline="0" dirty="0"/>
              <a:t> is </a:t>
            </a:r>
            <a:r>
              <a:rPr lang="nl-BE" b="1" baseline="0" dirty="0" err="1"/>
              <a:t>confidential</a:t>
            </a:r>
            <a:r>
              <a:rPr dirty="0"/>
              <a:t>.</a:t>
            </a:r>
          </a:p>
          <a:p>
            <a:pPr marL="171450" indent="-171450">
              <a:buFont typeface="Arial"/>
              <a:buChar char="•"/>
            </a:pPr>
            <a:r>
              <a:rPr lang="nl-BE" dirty="0" err="1"/>
              <a:t>Ubelievable</a:t>
            </a:r>
            <a:r>
              <a:rPr dirty="0"/>
              <a:t>! </a:t>
            </a:r>
            <a:r>
              <a:rPr lang="nl-BE" dirty="0"/>
              <a:t>A</a:t>
            </a:r>
            <a:r>
              <a:rPr dirty="0"/>
              <a:t>n </a:t>
            </a:r>
            <a:r>
              <a:rPr lang="nl-BE" dirty="0"/>
              <a:t>offer</a:t>
            </a:r>
            <a:r>
              <a:rPr lang="nl-BE" baseline="0" dirty="0"/>
              <a:t> </a:t>
            </a:r>
            <a:r>
              <a:rPr lang="nl-BE" b="1" baseline="0" dirty="0" err="1"/>
              <a:t>too</a:t>
            </a:r>
            <a:r>
              <a:rPr lang="nl-BE" b="1" baseline="0" dirty="0"/>
              <a:t> </a:t>
            </a:r>
            <a:r>
              <a:rPr lang="nl-BE" b="1" baseline="0" dirty="0" err="1"/>
              <a:t>good</a:t>
            </a:r>
            <a:r>
              <a:rPr lang="nl-BE" b="1" baseline="0" dirty="0"/>
              <a:t> </a:t>
            </a:r>
            <a:r>
              <a:rPr lang="nl-BE" b="1" baseline="0" dirty="0" err="1"/>
              <a:t>to</a:t>
            </a:r>
            <a:r>
              <a:rPr lang="nl-BE" b="1" baseline="0" dirty="0"/>
              <a:t> </a:t>
            </a:r>
            <a:r>
              <a:rPr lang="nl-BE" b="1" baseline="0" dirty="0" err="1"/>
              <a:t>be</a:t>
            </a:r>
            <a:r>
              <a:rPr lang="nl-BE" b="1" baseline="0" dirty="0"/>
              <a:t> </a:t>
            </a:r>
            <a:r>
              <a:rPr lang="nl-BE" b="1" baseline="0" dirty="0" err="1"/>
              <a:t>true</a:t>
            </a:r>
            <a:r>
              <a:rPr dirty="0"/>
              <a:t>…</a:t>
            </a:r>
          </a:p>
          <a:p>
            <a:pPr marL="171450" indent="-171450">
              <a:buFont typeface="Arial"/>
              <a:buChar char="•"/>
            </a:pPr>
            <a:r>
              <a:rPr lang="nl-BE" dirty="0"/>
              <a:t>The </a:t>
            </a:r>
            <a:r>
              <a:rPr lang="nl-BE" dirty="0" err="1"/>
              <a:t>tone</a:t>
            </a:r>
            <a:r>
              <a:rPr dirty="0"/>
              <a:t> is </a:t>
            </a:r>
            <a:r>
              <a:rPr lang="nl-BE" dirty="0" err="1"/>
              <a:t>extremely</a:t>
            </a:r>
            <a:r>
              <a:rPr dirty="0"/>
              <a:t> </a:t>
            </a:r>
            <a:r>
              <a:rPr lang="fr-FR" b="1" dirty="0" err="1"/>
              <a:t>intimidating</a:t>
            </a:r>
            <a:r>
              <a:rPr lang="fr-FR" b="1" dirty="0"/>
              <a:t> or </a:t>
            </a:r>
            <a:r>
              <a:rPr lang="fr-FR" b="1" dirty="0" err="1"/>
              <a:t>flattering</a:t>
            </a:r>
            <a:r>
              <a:rPr lang="fr-FR" b="1" dirty="0"/>
              <a:t>.</a:t>
            </a:r>
            <a:endParaRPr lang="nl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3205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i="0" u="none" strike="noStrike" kern="1200" dirty="0" err="1">
                <a:solidFill>
                  <a:schemeClr val="tx1"/>
                </a:solidFill>
                <a:effectLst/>
              </a:rPr>
              <a:t>Take</a:t>
            </a:r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 good</a:t>
            </a:r>
            <a:r>
              <a:rPr lang="fr-FR" b="1" i="0" u="none" strike="noStrike" kern="1200" baseline="0" dirty="0">
                <a:solidFill>
                  <a:schemeClr val="tx1"/>
                </a:solidFill>
                <a:effectLst/>
              </a:rPr>
              <a:t> reflexes </a:t>
            </a:r>
            <a:r>
              <a:rPr lang="fr-FR" b="1" i="0" u="none" strike="noStrike" kern="1200" baseline="0" dirty="0" err="1">
                <a:solidFill>
                  <a:schemeClr val="tx1"/>
                </a:solidFill>
                <a:effectLst/>
              </a:rPr>
              <a:t>against</a:t>
            </a:r>
            <a:r>
              <a:rPr lang="fr-FR" b="1" i="0" u="none" strike="noStrike" kern="1200" baseline="0" dirty="0">
                <a:solidFill>
                  <a:schemeClr val="tx1"/>
                </a:solidFill>
                <a:effectLst/>
              </a:rPr>
              <a:t> social engineering</a:t>
            </a:r>
            <a:endParaRPr dirty="0"/>
          </a:p>
          <a:p>
            <a:pPr marL="171450" indent="-171450">
              <a:buFont typeface="Arial"/>
              <a:buChar char="•"/>
            </a:pPr>
            <a:r>
              <a:rPr lang="fr-FR" b="0" i="0" u="none" strike="noStrike" kern="1200" dirty="0" err="1">
                <a:solidFill>
                  <a:schemeClr val="tx1"/>
                </a:solidFill>
                <a:effectLst/>
              </a:rPr>
              <a:t>Take</a:t>
            </a:r>
            <a:r>
              <a:rPr lang="fr-FR" b="0" i="0" u="none" strike="noStrike" kern="1200" baseline="0" dirty="0">
                <a:solidFill>
                  <a:schemeClr val="tx1"/>
                </a:solidFill>
                <a:effectLst/>
              </a:rPr>
              <a:t> </a:t>
            </a:r>
            <a:r>
              <a:rPr lang="fr-FR" b="0" i="0" u="none" strike="noStrike" kern="1200" baseline="0" dirty="0" err="1">
                <a:solidFill>
                  <a:schemeClr val="tx1"/>
                </a:solidFill>
                <a:effectLst/>
              </a:rPr>
              <a:t>your</a:t>
            </a:r>
            <a:r>
              <a:rPr lang="fr-FR" b="0" i="0" u="none" strike="noStrike" kern="1200" baseline="0" dirty="0">
                <a:solidFill>
                  <a:schemeClr val="tx1"/>
                </a:solidFill>
                <a:effectLst/>
              </a:rPr>
              <a:t> 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 </a:t>
            </a:r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time to </a:t>
            </a:r>
            <a:r>
              <a:rPr lang="fr-FR" b="1" i="0" u="none" strike="noStrike" kern="1200" dirty="0" err="1">
                <a:solidFill>
                  <a:schemeClr val="tx1"/>
                </a:solidFill>
                <a:effectLst/>
              </a:rPr>
              <a:t>reflect</a:t>
            </a:r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,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 </a:t>
            </a:r>
            <a:r>
              <a:rPr lang="fr-FR" b="0" i="0" u="none" strike="noStrike" kern="1200" dirty="0" err="1">
                <a:solidFill>
                  <a:schemeClr val="tx1"/>
                </a:solidFill>
                <a:effectLst/>
              </a:rPr>
              <a:t>don’t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 </a:t>
            </a:r>
            <a:r>
              <a:rPr lang="fr-FR" b="0" i="0" u="none" strike="noStrike" kern="1200" dirty="0" err="1">
                <a:solidFill>
                  <a:schemeClr val="tx1"/>
                </a:solidFill>
                <a:effectLst/>
              </a:rPr>
              <a:t>trade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 in a </a:t>
            </a:r>
            <a:r>
              <a:rPr lang="fr-FR" b="0" i="0" u="none" strike="noStrike" kern="1200" dirty="0" err="1">
                <a:solidFill>
                  <a:schemeClr val="tx1"/>
                </a:solidFill>
                <a:effectLst/>
              </a:rPr>
              <a:t>hurry</a:t>
            </a:r>
            <a:r>
              <a:rPr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Control the </a:t>
            </a:r>
            <a:r>
              <a:rPr lang="fr-FR" b="1" i="0" u="none" strike="noStrike" kern="1200" dirty="0" err="1">
                <a:solidFill>
                  <a:schemeClr val="tx1"/>
                </a:solidFill>
                <a:effectLst/>
              </a:rPr>
              <a:t>identy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 of </a:t>
            </a:r>
            <a:r>
              <a:rPr lang="fr-FR" b="0" i="0" u="none" strike="noStrike" kern="1200" dirty="0" err="1">
                <a:solidFill>
                  <a:schemeClr val="tx1"/>
                </a:solidFill>
                <a:effectLst/>
              </a:rPr>
              <a:t>your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 </a:t>
            </a:r>
            <a:r>
              <a:rPr lang="fr-FR" b="0" i="0" u="none" strike="noStrike" kern="1200" dirty="0" err="1">
                <a:solidFill>
                  <a:schemeClr val="tx1"/>
                </a:solidFill>
                <a:effectLst/>
              </a:rPr>
              <a:t>interlocutor</a:t>
            </a:r>
            <a:r>
              <a:rPr lang="fr-FR" b="0" i="0" u="none" strike="noStrike" kern="1200" dirty="0">
                <a:solidFill>
                  <a:schemeClr val="tx1"/>
                </a:solidFill>
                <a:effectLst/>
              </a:rPr>
              <a:t>.</a:t>
            </a:r>
            <a:r>
              <a:rPr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en-GB" kern="1200" dirty="0">
                <a:solidFill>
                  <a:schemeClr val="tx1"/>
                </a:solidFill>
                <a:effectLst/>
              </a:rPr>
              <a:t>Don’t be satisfied with a </a:t>
            </a:r>
            <a:r>
              <a:rPr lang="en-GB" b="1" kern="1200" dirty="0">
                <a:solidFill>
                  <a:schemeClr val="tx1"/>
                </a:solidFill>
                <a:effectLst/>
              </a:rPr>
              <a:t>vague or complex explanation.</a:t>
            </a:r>
            <a:r>
              <a:rPr dirty="0"/>
              <a:t>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 b="1" kern="1200" dirty="0">
                <a:solidFill>
                  <a:schemeClr val="tx1"/>
                </a:solidFill>
                <a:effectLst/>
              </a:rPr>
              <a:t>Don’t execute an unusual transaction</a:t>
            </a:r>
            <a:r>
              <a:rPr lang="en-GB" kern="1200" dirty="0">
                <a:solidFill>
                  <a:schemeClr val="tx1"/>
                </a:solidFill>
                <a:effectLst/>
              </a:rPr>
              <a:t> without the agreement of a third person. </a:t>
            </a:r>
            <a:r>
              <a:rPr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nl-BE" b="1" kern="1200" dirty="0" err="1">
                <a:solidFill>
                  <a:schemeClr val="tx1"/>
                </a:solidFill>
                <a:effectLst/>
              </a:rPr>
              <a:t>Don’t</a:t>
            </a:r>
            <a:r>
              <a:rPr lang="nl-BE" b="1" kern="1200" dirty="0">
                <a:solidFill>
                  <a:schemeClr val="tx1"/>
                </a:solidFill>
                <a:effectLst/>
              </a:rPr>
              <a:t> pass on </a:t>
            </a:r>
            <a:r>
              <a:rPr lang="nl-BE" b="1" kern="1200" dirty="0" err="1">
                <a:solidFill>
                  <a:schemeClr val="tx1"/>
                </a:solidFill>
                <a:effectLst/>
              </a:rPr>
              <a:t>sensitive</a:t>
            </a:r>
            <a:r>
              <a:rPr lang="nl-BE" b="1" kern="1200" dirty="0">
                <a:solidFill>
                  <a:schemeClr val="tx1"/>
                </a:solidFill>
                <a:effectLst/>
              </a:rPr>
              <a:t> or </a:t>
            </a:r>
            <a:r>
              <a:rPr lang="nl-BE" b="1" kern="1200" dirty="0" err="1">
                <a:solidFill>
                  <a:schemeClr val="tx1"/>
                </a:solidFill>
                <a:effectLst/>
              </a:rPr>
              <a:t>internal</a:t>
            </a:r>
            <a:r>
              <a:rPr lang="nl-BE" b="1" kern="1200" dirty="0">
                <a:solidFill>
                  <a:schemeClr val="tx1"/>
                </a:solidFill>
                <a:effectLst/>
              </a:rPr>
              <a:t> information</a:t>
            </a:r>
            <a:r>
              <a:rPr lang="nl-BE" kern="1200" dirty="0">
                <a:solidFill>
                  <a:schemeClr val="tx1"/>
                </a:solidFill>
                <a:effectLst/>
              </a:rPr>
              <a:t>.</a:t>
            </a:r>
            <a:r>
              <a:rPr dirty="0"/>
              <a:t> </a:t>
            </a:r>
            <a:endParaRPr lang="nl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8678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i="0" u="none" strike="noStrike" kern="1200" dirty="0">
                <a:solidFill>
                  <a:schemeClr val="tx1"/>
                </a:solidFill>
                <a:effectLst/>
              </a:rPr>
              <a:t>How</a:t>
            </a:r>
            <a:r>
              <a:rPr lang="fr-FR" b="1" i="0" u="none" strike="noStrike" kern="1200" baseline="0" dirty="0">
                <a:solidFill>
                  <a:schemeClr val="tx1"/>
                </a:solidFill>
                <a:effectLst/>
              </a:rPr>
              <a:t> to </a:t>
            </a:r>
            <a:r>
              <a:rPr lang="fr-FR" b="1" i="0" u="none" strike="noStrike" kern="1200" baseline="0" dirty="0" err="1">
                <a:solidFill>
                  <a:schemeClr val="tx1"/>
                </a:solidFill>
                <a:effectLst/>
              </a:rPr>
              <a:t>react</a:t>
            </a:r>
            <a:r>
              <a:rPr lang="fr-FR" b="1" i="0" u="none" strike="noStrike" kern="1200" baseline="0" dirty="0">
                <a:solidFill>
                  <a:schemeClr val="tx1"/>
                </a:solidFill>
                <a:effectLst/>
              </a:rPr>
              <a:t> </a:t>
            </a:r>
            <a:r>
              <a:rPr lang="fr-FR" b="1" i="0" u="none" strike="noStrike" kern="1200" baseline="0" dirty="0" err="1">
                <a:solidFill>
                  <a:schemeClr val="tx1"/>
                </a:solidFill>
                <a:effectLst/>
              </a:rPr>
              <a:t>when</a:t>
            </a:r>
            <a:r>
              <a:rPr lang="fr-FR" b="1" i="0" u="none" strike="noStrike" kern="1200" baseline="0" dirty="0">
                <a:solidFill>
                  <a:schemeClr val="tx1"/>
                </a:solidFill>
                <a:effectLst/>
              </a:rPr>
              <a:t> </a:t>
            </a:r>
            <a:r>
              <a:rPr lang="fr-FR" b="1" i="0" u="none" strike="noStrike" kern="1200" baseline="0" dirty="0" err="1">
                <a:solidFill>
                  <a:schemeClr val="tx1"/>
                </a:solidFill>
                <a:effectLst/>
              </a:rPr>
              <a:t>you</a:t>
            </a:r>
            <a:r>
              <a:rPr lang="fr-FR" b="1" i="0" u="none" strike="noStrike" kern="1200" baseline="0" dirty="0">
                <a:solidFill>
                  <a:schemeClr val="tx1"/>
                </a:solidFill>
                <a:effectLst/>
              </a:rPr>
              <a:t> are </a:t>
            </a:r>
            <a:r>
              <a:rPr lang="fr-FR" b="1" i="0" u="none" strike="noStrike" kern="1200" baseline="0" dirty="0" err="1">
                <a:solidFill>
                  <a:schemeClr val="tx1"/>
                </a:solidFill>
                <a:effectLst/>
              </a:rPr>
              <a:t>attacked</a:t>
            </a:r>
            <a:r>
              <a:rPr lang="fr-FR" b="1" i="0" u="none" strike="noStrike" kern="1200" baseline="0" dirty="0">
                <a:solidFill>
                  <a:schemeClr val="tx1"/>
                </a:solidFill>
                <a:effectLst/>
              </a:rPr>
              <a:t>?</a:t>
            </a:r>
            <a:r>
              <a:rPr dirty="0"/>
              <a:t> </a:t>
            </a:r>
          </a:p>
          <a:p>
            <a:pPr marL="171450" indent="-171450">
              <a:buFont typeface="Arial"/>
              <a:buChar char="•"/>
            </a:pPr>
            <a:r>
              <a:rPr lang="fr-FR" dirty="0" err="1">
                <a:effectLst/>
              </a:rPr>
              <a:t>Alarm</a:t>
            </a:r>
            <a:r>
              <a:rPr lang="fr-FR" dirty="0">
                <a:effectLst/>
              </a:rPr>
              <a:t> the </a:t>
            </a:r>
            <a:r>
              <a:rPr lang="fr-FR" b="1" dirty="0" err="1">
                <a:effectLst/>
              </a:rPr>
              <a:t>responsible</a:t>
            </a:r>
            <a:r>
              <a:rPr lang="fr-FR" dirty="0">
                <a:effectLst/>
              </a:rPr>
              <a:t> in </a:t>
            </a:r>
            <a:r>
              <a:rPr lang="fr-FR" dirty="0" err="1">
                <a:effectLst/>
              </a:rPr>
              <a:t>your</a:t>
            </a:r>
            <a:r>
              <a:rPr lang="fr-FR" baseline="0" dirty="0">
                <a:effectLst/>
              </a:rPr>
              <a:t> organisation</a:t>
            </a:r>
            <a:r>
              <a:rPr lang="fr-FR" dirty="0">
                <a:effectLst/>
              </a:rPr>
              <a:t>.</a:t>
            </a:r>
          </a:p>
          <a:p>
            <a:pPr marL="171450" indent="-171450">
              <a:buFont typeface="Arial"/>
              <a:buChar char="•"/>
            </a:pPr>
            <a:r>
              <a:rPr lang="fr-FR" dirty="0">
                <a:effectLst/>
              </a:rPr>
              <a:t>Respect </a:t>
            </a:r>
            <a:r>
              <a:rPr lang="fr-FR" b="1" dirty="0" err="1">
                <a:effectLst/>
              </a:rPr>
              <a:t>procedures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that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apply</a:t>
            </a:r>
            <a:r>
              <a:rPr lang="fr-FR" dirty="0">
                <a:effectLst/>
              </a:rPr>
              <a:t> in </a:t>
            </a:r>
            <a:r>
              <a:rPr lang="fr-FR" dirty="0" err="1">
                <a:effectLst/>
              </a:rPr>
              <a:t>your</a:t>
            </a:r>
            <a:r>
              <a:rPr lang="fr-FR" dirty="0">
                <a:effectLst/>
              </a:rPr>
              <a:t> organisation.</a:t>
            </a:r>
          </a:p>
          <a:p>
            <a:pPr marL="171450" indent="-171450">
              <a:buFont typeface="Arial"/>
              <a:buChar char="•"/>
            </a:pPr>
            <a:r>
              <a:rPr lang="fr-FR" dirty="0">
                <a:effectLst/>
              </a:rPr>
              <a:t>Contact </a:t>
            </a:r>
            <a:r>
              <a:rPr lang="fr-FR" dirty="0" err="1">
                <a:effectLst/>
              </a:rPr>
              <a:t>your</a:t>
            </a:r>
            <a:r>
              <a:rPr lang="fr-FR" dirty="0">
                <a:effectLst/>
              </a:rPr>
              <a:t> </a:t>
            </a:r>
            <a:r>
              <a:rPr lang="fr-FR" b="1" dirty="0">
                <a:effectLst/>
              </a:rPr>
              <a:t>bank</a:t>
            </a:r>
            <a:r>
              <a:rPr lang="fr-FR" dirty="0">
                <a:effectLst/>
              </a:rPr>
              <a:t> </a:t>
            </a:r>
            <a:r>
              <a:rPr lang="fr-FR" dirty="0" err="1">
                <a:effectLst/>
              </a:rPr>
              <a:t>immediately</a:t>
            </a:r>
            <a:r>
              <a:rPr lang="fr-FR" dirty="0">
                <a:effectLst/>
              </a:rPr>
              <a:t> to check </a:t>
            </a:r>
            <a:r>
              <a:rPr lang="fr-FR" dirty="0" err="1">
                <a:effectLst/>
              </a:rPr>
              <a:t>whether</a:t>
            </a:r>
            <a:r>
              <a:rPr lang="fr-FR" dirty="0">
                <a:effectLst/>
              </a:rPr>
              <a:t> money has been </a:t>
            </a:r>
            <a:r>
              <a:rPr lang="fr-FR" dirty="0" err="1">
                <a:effectLst/>
              </a:rPr>
              <a:t>stolen</a:t>
            </a:r>
            <a:r>
              <a:rPr lang="fr-FR" dirty="0">
                <a:effectLst/>
              </a:rPr>
              <a:t>. </a:t>
            </a:r>
            <a:r>
              <a:rPr lang="fr-FR" dirty="0" err="1">
                <a:effectLst/>
              </a:rPr>
              <a:t>Also</a:t>
            </a:r>
            <a:r>
              <a:rPr lang="fr-FR" dirty="0">
                <a:effectLst/>
              </a:rPr>
              <a:t> contact </a:t>
            </a:r>
            <a:r>
              <a:rPr lang="fr-FR" dirty="0" err="1">
                <a:effectLst/>
              </a:rPr>
              <a:t>your</a:t>
            </a:r>
            <a:r>
              <a:rPr lang="fr-FR" dirty="0">
                <a:effectLst/>
              </a:rPr>
              <a:t> internet provider.</a:t>
            </a:r>
          </a:p>
          <a:p>
            <a:pPr marL="171450" indent="-171450">
              <a:buFont typeface="Arial"/>
              <a:buChar char="•"/>
            </a:pPr>
            <a:r>
              <a:rPr lang="fr-FR" dirty="0">
                <a:effectLst/>
              </a:rPr>
              <a:t>Change</a:t>
            </a:r>
            <a:r>
              <a:rPr lang="fr-FR" baseline="0" dirty="0">
                <a:effectLst/>
              </a:rPr>
              <a:t> </a:t>
            </a:r>
            <a:r>
              <a:rPr lang="fr-FR" baseline="0" dirty="0" err="1">
                <a:effectLst/>
              </a:rPr>
              <a:t>your</a:t>
            </a:r>
            <a:r>
              <a:rPr lang="fr-FR" baseline="0" dirty="0">
                <a:effectLst/>
              </a:rPr>
              <a:t> </a:t>
            </a:r>
            <a:r>
              <a:rPr lang="fr-FR" dirty="0" err="1">
                <a:effectLst/>
              </a:rPr>
              <a:t>professional</a:t>
            </a:r>
            <a:r>
              <a:rPr lang="fr-FR" dirty="0">
                <a:effectLst/>
              </a:rPr>
              <a:t> and </a:t>
            </a:r>
            <a:r>
              <a:rPr lang="fr-FR" dirty="0" err="1">
                <a:effectLst/>
              </a:rPr>
              <a:t>private</a:t>
            </a:r>
            <a:r>
              <a:rPr lang="fr-FR" baseline="0" dirty="0">
                <a:effectLst/>
              </a:rPr>
              <a:t> </a:t>
            </a:r>
            <a:r>
              <a:rPr lang="fr-FR" b="1" baseline="0" dirty="0" err="1">
                <a:effectLst/>
              </a:rPr>
              <a:t>passwords</a:t>
            </a:r>
            <a:r>
              <a:rPr lang="fr-FR" dirty="0">
                <a:effectLst/>
              </a:rPr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FB5AD9-BBE2-814A-8701-E814EB4461D2}" type="slidenum">
              <a:rPr lang="en-GB" smtClean="0"/>
              <a:pPr>
                <a:defRPr/>
              </a:pPr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8678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3416300" y="3271838"/>
            <a:ext cx="4476750" cy="2151062"/>
          </a:xfrm>
        </p:spPr>
        <p:txBody>
          <a:bodyPr/>
          <a:lstStyle>
            <a:lvl1pPr marL="0" indent="0">
              <a:buFontTx/>
              <a:buNone/>
              <a:defRPr sz="2400" b="1" i="0" baseline="0">
                <a:solidFill>
                  <a:srgbClr val="1BB7D5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pPr lvl="0"/>
            <a:r>
              <a:rPr lang="fr-FR" dirty="0"/>
              <a:t>CLICK TO EDIT MASTER TITLE STYLE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3416300" y="5599889"/>
            <a:ext cx="4796757" cy="898274"/>
          </a:xfrm>
        </p:spPr>
        <p:txBody>
          <a:bodyPr/>
          <a:lstStyle>
            <a:lvl1pPr marL="0" indent="0" eaLnBrk="1" hangingPunct="1">
              <a:spcBef>
                <a:spcPct val="0"/>
              </a:spcBef>
              <a:buFontTx/>
              <a:buNone/>
              <a:defRPr sz="1400">
                <a:solidFill>
                  <a:srgbClr val="E22567"/>
                </a:solidFill>
              </a:defRPr>
            </a:lvl1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E22567"/>
                </a:solidFill>
                <a:latin typeface="Avenir Book" charset="0"/>
              </a:rPr>
              <a:t>City I date month year</a:t>
            </a:r>
          </a:p>
        </p:txBody>
      </p:sp>
    </p:spTree>
    <p:extLst>
      <p:ext uri="{BB962C8B-B14F-4D97-AF65-F5344CB8AC3E}">
        <p14:creationId xmlns:p14="http://schemas.microsoft.com/office/powerpoint/2010/main" val="1872502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B724B-BDD0-BA4F-AB00-99718CF06C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730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C780A-4570-0D42-9E68-42CE469F33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1883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35AD5-07AC-4248-BD58-C712ABC2F6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1529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939CD-0681-644D-A3BD-A33A998AF3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24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AD97F-BA35-4E4B-962E-AD287A58D4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635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DB207-49D2-1146-A396-09B36D99F0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5286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457201" y="1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t>Click to edit Master title style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3575050" y="273051"/>
            <a:ext cx="5111750" cy="6584951"/>
          </a:xfrm>
          <a:prstGeom prst="rect">
            <a:avLst/>
          </a:prstGeom>
        </p:spPr>
        <p:txBody>
          <a:bodyPr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hape 34"/>
          <p:cNvSpPr>
            <a:spLocks noGrp="1"/>
          </p:cNvSpPr>
          <p:nvPr>
            <p:ph type="sldNum" sz="quarter" idx="10"/>
          </p:nvPr>
        </p:nvSpPr>
        <p:spPr>
          <a:ln w="12700">
            <a:miter lim="400000"/>
          </a:ln>
        </p:spPr>
        <p:txBody>
          <a:bodyPr/>
          <a:lstStyle>
            <a:lvl1pPr eaLnBrk="0" hangingPunct="0">
              <a:defRPr>
                <a:latin typeface="Proximus" panose="00000500000000000000" pitchFamily="2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0B56A63-36DC-C742-8D71-213ED9C15D25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2364921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/>
          </p:nvPr>
        </p:nvSpPr>
        <p:spPr bwMode="gray">
          <a:xfrm>
            <a:off x="634183" y="1278386"/>
            <a:ext cx="7866881" cy="4922391"/>
          </a:xfrm>
          <a:prstGeom prst="rect">
            <a:avLst/>
          </a:prstGeom>
        </p:spPr>
        <p:txBody>
          <a:bodyPr lIns="0" tIns="0" rIns="0" bIns="0" rtlCol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AD809-C46C-4149-AD7E-E30836F9AC2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9202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ct - Networ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>
          <a:xfrm>
            <a:off x="611716" y="2069439"/>
            <a:ext cx="7888288" cy="416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nl-B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white">
          <a:xfrm>
            <a:off x="374574" y="429658"/>
            <a:ext cx="5651653" cy="1498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75488" y="6488113"/>
            <a:ext cx="2057400" cy="365125"/>
          </a:xfrm>
        </p:spPr>
        <p:txBody>
          <a:bodyPr/>
          <a:lstStyle>
            <a:lvl1pPr algn="r">
              <a:defRPr sz="1200">
                <a:solidFill>
                  <a:srgbClr val="797979"/>
                </a:solidFill>
              </a:defRPr>
            </a:lvl1pPr>
          </a:lstStyle>
          <a:p>
            <a:pPr>
              <a:defRPr/>
            </a:pPr>
            <a:fld id="{393DD872-903F-EC4A-8058-1EFEED8DD1CA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86188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list - Networ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28650" y="2108199"/>
            <a:ext cx="7886700" cy="425026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97979"/>
                </a:solidFill>
              </a:defRPr>
            </a:lvl1pPr>
            <a:lvl2pPr>
              <a:defRPr>
                <a:solidFill>
                  <a:srgbClr val="797979"/>
                </a:solidFill>
              </a:defRPr>
            </a:lvl2pPr>
            <a:lvl3pPr>
              <a:defRPr>
                <a:solidFill>
                  <a:srgbClr val="797979"/>
                </a:solidFill>
              </a:defRPr>
            </a:lvl3pPr>
            <a:lvl4pPr>
              <a:defRPr>
                <a:solidFill>
                  <a:srgbClr val="797979"/>
                </a:solidFill>
              </a:defRPr>
            </a:lvl4pPr>
            <a:lvl5pPr>
              <a:defRPr>
                <a:solidFill>
                  <a:srgbClr val="79797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white">
          <a:xfrm>
            <a:off x="374574" y="429658"/>
            <a:ext cx="5651653" cy="1498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75488" y="6488113"/>
            <a:ext cx="2057400" cy="365125"/>
          </a:xfrm>
        </p:spPr>
        <p:txBody>
          <a:bodyPr/>
          <a:lstStyle>
            <a:lvl1pPr algn="r">
              <a:defRPr sz="1200">
                <a:solidFill>
                  <a:srgbClr val="797979"/>
                </a:solidFill>
              </a:defRPr>
            </a:lvl1pPr>
          </a:lstStyle>
          <a:p>
            <a:pPr>
              <a:defRPr/>
            </a:pPr>
            <a:fld id="{CE60D206-FE11-B642-863C-08517D669CB5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9103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>
          <a:xfrm>
            <a:off x="3416300" y="3455938"/>
            <a:ext cx="4476750" cy="1966961"/>
          </a:xfrm>
        </p:spPr>
        <p:txBody>
          <a:bodyPr/>
          <a:lstStyle>
            <a:lvl1pPr marL="0" indent="0">
              <a:buFontTx/>
              <a:buNone/>
              <a:defRPr sz="2400" b="1" i="0" baseline="0">
                <a:solidFill>
                  <a:srgbClr val="EB5C4E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pPr lvl="0"/>
            <a:r>
              <a:rPr lang="fr-FR" dirty="0"/>
              <a:t>CLICK TO EDIT MASTER TITLE STYLE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3416300" y="5599889"/>
            <a:ext cx="4796757" cy="898274"/>
          </a:xfrm>
        </p:spPr>
        <p:txBody>
          <a:bodyPr/>
          <a:lstStyle>
            <a:lvl1pPr marL="0" indent="0" eaLnBrk="1" hangingPunct="1">
              <a:spcBef>
                <a:spcPct val="0"/>
              </a:spcBef>
              <a:buFontTx/>
              <a:buNone/>
              <a:defRPr sz="1400">
                <a:solidFill>
                  <a:srgbClr val="404040"/>
                </a:solidFill>
              </a:defRPr>
            </a:lvl1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E22567"/>
                </a:solidFill>
                <a:latin typeface="Avenir Book" charset="0"/>
              </a:rPr>
              <a:t>City I date month year</a:t>
            </a:r>
          </a:p>
        </p:txBody>
      </p:sp>
      <p:sp>
        <p:nvSpPr>
          <p:cNvPr id="5" name="Espace réservé pour une image  6"/>
          <p:cNvSpPr>
            <a:spLocks noGrp="1"/>
          </p:cNvSpPr>
          <p:nvPr>
            <p:ph type="pic" sz="quarter" idx="15" hasCustomPrompt="1"/>
          </p:nvPr>
        </p:nvSpPr>
        <p:spPr>
          <a:xfrm>
            <a:off x="3416300" y="1385455"/>
            <a:ext cx="1471229" cy="1300907"/>
          </a:xfrm>
        </p:spPr>
        <p:txBody>
          <a:bodyPr/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400" b="0" i="1" baseline="0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dirty="0"/>
              <a:t>Put </a:t>
            </a:r>
            <a:r>
              <a:rPr lang="fr-FR" dirty="0" err="1"/>
              <a:t>here</a:t>
            </a:r>
            <a:r>
              <a:rPr lang="fr-FR" dirty="0"/>
              <a:t> the logo of </a:t>
            </a:r>
            <a:r>
              <a:rPr lang="fr-FR" dirty="0" err="1"/>
              <a:t>your</a:t>
            </a:r>
            <a:r>
              <a:rPr lang="fr-FR" dirty="0"/>
              <a:t> organisation</a:t>
            </a:r>
          </a:p>
        </p:txBody>
      </p:sp>
    </p:spTree>
    <p:extLst>
      <p:ext uri="{BB962C8B-B14F-4D97-AF65-F5344CB8AC3E}">
        <p14:creationId xmlns:p14="http://schemas.microsoft.com/office/powerpoint/2010/main" val="2832713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Blu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848" y="469900"/>
            <a:ext cx="5956301" cy="1143000"/>
          </a:xfrm>
        </p:spPr>
        <p:txBody>
          <a:bodyPr>
            <a:normAutofit/>
          </a:bodyPr>
          <a:lstStyle>
            <a:lvl1pPr algn="ctr">
              <a:defRPr sz="2100" b="1" i="0">
                <a:solidFill>
                  <a:srgbClr val="EB5C4E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841501"/>
            <a:ext cx="7162800" cy="3769590"/>
          </a:xfrm>
        </p:spPr>
        <p:txBody>
          <a:bodyPr/>
          <a:lstStyle>
            <a:lvl1pPr>
              <a:buClr>
                <a:srgbClr val="E22567"/>
              </a:buClr>
              <a:defRPr sz="1800">
                <a:latin typeface="Avenir Book"/>
                <a:cs typeface="Avenir Book"/>
              </a:defRPr>
            </a:lvl1pPr>
            <a:lvl2pPr>
              <a:buClr>
                <a:srgbClr val="CE0048"/>
              </a:buClr>
              <a:defRPr sz="1800">
                <a:latin typeface="Avenir Book"/>
                <a:cs typeface="Avenir Book"/>
              </a:defRPr>
            </a:lvl2pPr>
            <a:lvl3pPr>
              <a:buClr>
                <a:srgbClr val="CE0048"/>
              </a:buClr>
              <a:defRPr sz="1800"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86800" y="6413500"/>
            <a:ext cx="435861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965200" y="1496164"/>
            <a:ext cx="7162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Espace réservé pour une image  6"/>
          <p:cNvSpPr>
            <a:spLocks noGrp="1"/>
          </p:cNvSpPr>
          <p:nvPr>
            <p:ph type="pic" sz="quarter" idx="11" hasCustomPrompt="1"/>
          </p:nvPr>
        </p:nvSpPr>
        <p:spPr>
          <a:xfrm>
            <a:off x="3289976" y="6111394"/>
            <a:ext cx="2405782" cy="608062"/>
          </a:xfrm>
        </p:spPr>
        <p:txBody>
          <a:bodyPr/>
          <a:lstStyle>
            <a:lvl1pPr algn="ctr">
              <a:defRPr sz="1400" b="0" i="1" baseline="0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dirty="0"/>
              <a:t>Ajoutez ici le logo de votre organisation</a:t>
            </a:r>
          </a:p>
        </p:txBody>
      </p:sp>
    </p:spTree>
    <p:extLst>
      <p:ext uri="{BB962C8B-B14F-4D97-AF65-F5344CB8AC3E}">
        <p14:creationId xmlns:p14="http://schemas.microsoft.com/office/powerpoint/2010/main" val="192612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_Blu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848" y="469900"/>
            <a:ext cx="5956301" cy="1143000"/>
          </a:xfrm>
        </p:spPr>
        <p:txBody>
          <a:bodyPr>
            <a:normAutofit/>
          </a:bodyPr>
          <a:lstStyle>
            <a:lvl1pPr algn="ctr">
              <a:defRPr sz="2100" b="1" i="0">
                <a:solidFill>
                  <a:srgbClr val="EB5C4E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0" y="1841500"/>
            <a:ext cx="7162800" cy="3708015"/>
          </a:xfrm>
        </p:spPr>
        <p:txBody>
          <a:bodyPr/>
          <a:lstStyle>
            <a:lvl1pPr>
              <a:buClr>
                <a:srgbClr val="EB5C4E"/>
              </a:buClr>
              <a:defRPr sz="1800">
                <a:solidFill>
                  <a:srgbClr val="404040"/>
                </a:solidFill>
                <a:latin typeface="Avenir Book"/>
                <a:cs typeface="Avenir Book"/>
              </a:defRPr>
            </a:lvl1pPr>
            <a:lvl2pPr>
              <a:buClr>
                <a:srgbClr val="EB5C4E"/>
              </a:buClr>
              <a:defRPr sz="1800">
                <a:solidFill>
                  <a:srgbClr val="404040"/>
                </a:solidFill>
                <a:latin typeface="Avenir Book"/>
                <a:cs typeface="Avenir Book"/>
              </a:defRPr>
            </a:lvl2pPr>
            <a:lvl3pPr>
              <a:buClr>
                <a:srgbClr val="EB5C4E"/>
              </a:buClr>
              <a:defRPr sz="1800">
                <a:solidFill>
                  <a:srgbClr val="404040"/>
                </a:solidFill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86800" y="6413500"/>
            <a:ext cx="435861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965200" y="1496164"/>
            <a:ext cx="7162800" cy="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782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Option_1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263694"/>
            <a:ext cx="3725330" cy="583471"/>
          </a:xfrm>
        </p:spPr>
        <p:txBody>
          <a:bodyPr>
            <a:normAutofit/>
          </a:bodyPr>
          <a:lstStyle>
            <a:lvl1pPr algn="ctr">
              <a:defRPr sz="2200" b="1" i="0">
                <a:solidFill>
                  <a:srgbClr val="E22567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</a:lstStyle>
          <a:p>
            <a:r>
              <a:rPr lang="nl-BE" dirty="0"/>
              <a:t>Click to edit Master </a:t>
            </a:r>
            <a:br>
              <a:rPr lang="nl-BE" dirty="0"/>
            </a:br>
            <a:r>
              <a:rPr lang="nl-BE" dirty="0"/>
              <a:t>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835" y="1679913"/>
            <a:ext cx="3606800" cy="4525963"/>
          </a:xfrm>
        </p:spPr>
        <p:txBody>
          <a:bodyPr/>
          <a:lstStyle>
            <a:lvl1pPr>
              <a:buClr>
                <a:srgbClr val="E22567"/>
              </a:buClr>
              <a:defRPr sz="1600" b="1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defRPr>
            </a:lvl1pPr>
            <a:lvl2pPr>
              <a:buClr>
                <a:srgbClr val="E22567"/>
              </a:buClr>
              <a:defRPr sz="160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defRPr>
            </a:lvl2pPr>
            <a:lvl3pPr>
              <a:buClr>
                <a:srgbClr val="E22567"/>
              </a:buClr>
              <a:defRPr sz="1600">
                <a:solidFill>
                  <a:schemeClr val="bg1">
                    <a:lumMod val="50000"/>
                  </a:schemeClr>
                </a:solidFill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6481856"/>
            <a:ext cx="605474" cy="385668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4706471" y="1327307"/>
            <a:ext cx="3421529" cy="595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Espace réservé pour une image  6"/>
          <p:cNvSpPr>
            <a:spLocks noGrp="1"/>
          </p:cNvSpPr>
          <p:nvPr>
            <p:ph type="pic" sz="quarter" idx="11"/>
          </p:nvPr>
        </p:nvSpPr>
        <p:spPr>
          <a:xfrm>
            <a:off x="817897" y="263694"/>
            <a:ext cx="2630487" cy="2630488"/>
          </a:xfrm>
        </p:spPr>
        <p:txBody>
          <a:bodyPr/>
          <a:lstStyle>
            <a:lvl1pPr>
              <a:defRPr sz="1400" b="0" i="1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fr-FR" dirty="0"/>
          </a:p>
        </p:txBody>
      </p:sp>
      <p:sp>
        <p:nvSpPr>
          <p:cNvPr id="10" name="Espace réservé pour une image  6"/>
          <p:cNvSpPr>
            <a:spLocks noGrp="1"/>
          </p:cNvSpPr>
          <p:nvPr>
            <p:ph type="pic" sz="quarter" idx="12"/>
          </p:nvPr>
        </p:nvSpPr>
        <p:spPr>
          <a:xfrm>
            <a:off x="817897" y="3039483"/>
            <a:ext cx="2630487" cy="2630488"/>
          </a:xfrm>
        </p:spPr>
        <p:txBody>
          <a:bodyPr/>
          <a:lstStyle>
            <a:lvl1pPr>
              <a:defRPr sz="1400" b="0" i="1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247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_Option_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409937"/>
            <a:ext cx="3725330" cy="583471"/>
          </a:xfrm>
        </p:spPr>
        <p:txBody>
          <a:bodyPr>
            <a:normAutofit/>
          </a:bodyPr>
          <a:lstStyle>
            <a:lvl1pPr algn="ctr">
              <a:defRPr sz="2200" b="1" i="0">
                <a:solidFill>
                  <a:srgbClr val="EB5C4E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</a:lstStyle>
          <a:p>
            <a:r>
              <a:rPr lang="nl-BE" dirty="0"/>
              <a:t>Click to edit Master </a:t>
            </a:r>
            <a:br>
              <a:rPr lang="nl-BE" dirty="0"/>
            </a:br>
            <a:r>
              <a:rPr lang="nl-BE" dirty="0"/>
              <a:t>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3835" y="1679913"/>
            <a:ext cx="3606800" cy="4525963"/>
          </a:xfrm>
        </p:spPr>
        <p:txBody>
          <a:bodyPr/>
          <a:lstStyle>
            <a:lvl1pPr>
              <a:buClr>
                <a:srgbClr val="EB5C4E"/>
              </a:buClr>
              <a:defRPr sz="1600" b="1">
                <a:solidFill>
                  <a:srgbClr val="404040"/>
                </a:solidFill>
                <a:latin typeface="Avenir Book"/>
                <a:cs typeface="Avenir Book"/>
              </a:defRPr>
            </a:lvl1pPr>
            <a:lvl2pPr>
              <a:buClr>
                <a:srgbClr val="EB5C4E"/>
              </a:buClr>
              <a:defRPr sz="1600">
                <a:solidFill>
                  <a:srgbClr val="404040"/>
                </a:solidFill>
                <a:latin typeface="Avenir Book"/>
                <a:cs typeface="Avenir Book"/>
              </a:defRPr>
            </a:lvl2pPr>
            <a:lvl3pPr>
              <a:buClr>
                <a:srgbClr val="EB5C4E"/>
              </a:buClr>
              <a:defRPr sz="1600">
                <a:solidFill>
                  <a:srgbClr val="404040"/>
                </a:solidFill>
                <a:latin typeface="Avenir Book"/>
                <a:cs typeface="Avenir Book"/>
              </a:defRPr>
            </a:lvl3pPr>
          </a:lstStyle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534400" y="6481856"/>
            <a:ext cx="605474" cy="385668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cxnSp>
        <p:nvCxnSpPr>
          <p:cNvPr id="8" name="Connecteur droit 7"/>
          <p:cNvCxnSpPr/>
          <p:nvPr userDrawn="1"/>
        </p:nvCxnSpPr>
        <p:spPr>
          <a:xfrm>
            <a:off x="4706471" y="1327307"/>
            <a:ext cx="3421529" cy="5950"/>
          </a:xfrm>
          <a:prstGeom prst="line">
            <a:avLst/>
          </a:prstGeom>
          <a:ln w="6350" cmpd="sng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16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75" y="-26989"/>
            <a:ext cx="9182179" cy="69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880" y="704459"/>
            <a:ext cx="2019300" cy="1981200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784225" y="4703262"/>
            <a:ext cx="2813050" cy="277812"/>
          </a:xfrm>
        </p:spPr>
        <p:txBody>
          <a:bodyPr/>
          <a:lstStyle>
            <a:lvl1pPr marL="0" indent="0">
              <a:buNone/>
              <a:defRPr sz="1400" b="1" i="0">
                <a:solidFill>
                  <a:srgbClr val="1BB7D5"/>
                </a:solidFill>
                <a:latin typeface="Avenir Black" charset="0"/>
                <a:ea typeface="Avenir Black" charset="0"/>
                <a:cs typeface="Avenir Black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/>
              <a:t>Cyber Security Coalition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 hasCustomPrompt="1"/>
          </p:nvPr>
        </p:nvSpPr>
        <p:spPr>
          <a:xfrm>
            <a:off x="784225" y="5101724"/>
            <a:ext cx="3787775" cy="609266"/>
          </a:xfrm>
        </p:spPr>
        <p:txBody>
          <a:bodyPr/>
          <a:lstStyle>
            <a:lvl1pPr marL="0" indent="0">
              <a:buNone/>
              <a:defRPr sz="1200" b="0" i="0" baseline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2pPr>
            <a:lvl3pPr marL="9144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3pPr>
            <a:lvl4pPr marL="13716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4pPr>
            <a:lvl5pPr marL="18288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 err="1"/>
              <a:t>Adress</a:t>
            </a:r>
            <a:endParaRPr lang="fr-FR" dirty="0"/>
          </a:p>
          <a:p>
            <a:pPr lvl="0"/>
            <a:r>
              <a:rPr lang="fr-FR" dirty="0"/>
              <a:t>Zip code</a:t>
            </a:r>
          </a:p>
          <a:p>
            <a:pPr lvl="0"/>
            <a:r>
              <a:rPr lang="fr-FR" dirty="0"/>
              <a:t>email</a:t>
            </a:r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783880" y="5842252"/>
            <a:ext cx="2813050" cy="277812"/>
          </a:xfrm>
        </p:spPr>
        <p:txBody>
          <a:bodyPr/>
          <a:lstStyle>
            <a:lvl1pPr marL="0" indent="0">
              <a:buNone/>
              <a:defRPr sz="1400" b="0" i="0">
                <a:solidFill>
                  <a:srgbClr val="1BB7D5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 err="1"/>
              <a:t>website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7446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st_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0" hasCustomPrompt="1"/>
          </p:nvPr>
        </p:nvSpPr>
        <p:spPr>
          <a:xfrm>
            <a:off x="1053619" y="3894791"/>
            <a:ext cx="2813050" cy="277812"/>
          </a:xfrm>
        </p:spPr>
        <p:txBody>
          <a:bodyPr/>
          <a:lstStyle>
            <a:lvl1pPr marL="0" indent="0">
              <a:buNone/>
              <a:defRPr sz="1400" b="1" i="0">
                <a:solidFill>
                  <a:srgbClr val="EB5C4E"/>
                </a:solidFill>
                <a:latin typeface="Avenir Black" charset="0"/>
                <a:ea typeface="Avenir Black" charset="0"/>
                <a:cs typeface="Avenir Black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/>
              <a:t>Cyber Security Coalition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 hasCustomPrompt="1"/>
          </p:nvPr>
        </p:nvSpPr>
        <p:spPr>
          <a:xfrm>
            <a:off x="1053619" y="4441151"/>
            <a:ext cx="3787775" cy="992748"/>
          </a:xfrm>
        </p:spPr>
        <p:txBody>
          <a:bodyPr/>
          <a:lstStyle>
            <a:lvl1pPr marL="0" indent="0">
              <a:buNone/>
              <a:defRPr sz="1200" b="0" i="0" baseline="0">
                <a:solidFill>
                  <a:srgbClr val="404040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2pPr>
            <a:lvl3pPr marL="9144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3pPr>
            <a:lvl4pPr marL="13716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4pPr>
            <a:lvl5pPr marL="1828800" indent="0">
              <a:buNone/>
              <a:defRPr sz="1200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 err="1"/>
              <a:t>Adress</a:t>
            </a:r>
            <a:endParaRPr lang="fr-FR" dirty="0"/>
          </a:p>
          <a:p>
            <a:pPr lvl="0"/>
            <a:r>
              <a:rPr lang="fr-FR" dirty="0"/>
              <a:t>Zip code</a:t>
            </a:r>
          </a:p>
          <a:p>
            <a:pPr lvl="0"/>
            <a:r>
              <a:rPr lang="fr-FR" dirty="0"/>
              <a:t>email</a:t>
            </a:r>
          </a:p>
        </p:txBody>
      </p:sp>
      <p:sp>
        <p:nvSpPr>
          <p:cNvPr id="11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1053274" y="5734494"/>
            <a:ext cx="2813050" cy="277812"/>
          </a:xfrm>
        </p:spPr>
        <p:txBody>
          <a:bodyPr/>
          <a:lstStyle>
            <a:lvl1pPr marL="0" indent="0">
              <a:buNone/>
              <a:defRPr sz="1200" b="0" i="0">
                <a:solidFill>
                  <a:srgbClr val="EB5C4E"/>
                </a:solidFill>
                <a:latin typeface="Avenir Medium" charset="0"/>
                <a:ea typeface="Avenir Medium" charset="0"/>
                <a:cs typeface="Avenir Medium" charset="0"/>
              </a:defRPr>
            </a:lvl1pPr>
            <a:lvl2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2pPr>
            <a:lvl3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3pPr>
            <a:lvl4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4pPr>
            <a:lvl5pPr>
              <a:defRPr sz="1400" b="1" i="0">
                <a:latin typeface="Avenir Black" charset="0"/>
                <a:ea typeface="Avenir Black" charset="0"/>
                <a:cs typeface="Avenir Black" charset="0"/>
              </a:defRPr>
            </a:lvl5pPr>
          </a:lstStyle>
          <a:p>
            <a:pPr lvl="0"/>
            <a:r>
              <a:rPr lang="fr-FR" dirty="0" err="1"/>
              <a:t>website</a:t>
            </a:r>
            <a:endParaRPr lang="fr-FR" dirty="0"/>
          </a:p>
        </p:txBody>
      </p:sp>
      <p:sp>
        <p:nvSpPr>
          <p:cNvPr id="7" name="Espace réservé pour une image  6"/>
          <p:cNvSpPr>
            <a:spLocks noGrp="1"/>
          </p:cNvSpPr>
          <p:nvPr>
            <p:ph type="pic" sz="quarter" idx="13" hasCustomPrompt="1"/>
          </p:nvPr>
        </p:nvSpPr>
        <p:spPr>
          <a:xfrm>
            <a:off x="3282279" y="1385455"/>
            <a:ext cx="1471229" cy="1300907"/>
          </a:xfrm>
        </p:spPr>
        <p:txBody>
          <a:bodyPr/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400" b="0" i="1" baseline="0">
                <a:latin typeface="Avenir Light Oblique" charset="0"/>
                <a:ea typeface="Avenir Light Oblique" charset="0"/>
                <a:cs typeface="Avenir Light Oblique" charset="0"/>
              </a:defRPr>
            </a:lvl1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fr-FR" dirty="0"/>
              <a:t>Put </a:t>
            </a:r>
            <a:r>
              <a:rPr lang="fr-FR" dirty="0" err="1"/>
              <a:t>here</a:t>
            </a:r>
            <a:r>
              <a:rPr lang="fr-FR" dirty="0"/>
              <a:t> the logo of </a:t>
            </a:r>
            <a:r>
              <a:rPr lang="fr-FR" dirty="0" err="1"/>
              <a:t>your</a:t>
            </a:r>
            <a:r>
              <a:rPr lang="fr-FR" dirty="0"/>
              <a:t> organisation</a:t>
            </a:r>
          </a:p>
        </p:txBody>
      </p:sp>
      <p:sp>
        <p:nvSpPr>
          <p:cNvPr id="9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5480242" y="5842251"/>
            <a:ext cx="3055697" cy="655911"/>
          </a:xfrm>
        </p:spPr>
        <p:txBody>
          <a:bodyPr/>
          <a:lstStyle>
            <a:lvl1pPr marL="0" indent="0" eaLnBrk="1" hangingPunct="1">
              <a:spcBef>
                <a:spcPct val="0"/>
              </a:spcBef>
              <a:buFontTx/>
              <a:buNone/>
              <a:defRPr sz="1400">
                <a:solidFill>
                  <a:srgbClr val="404040"/>
                </a:solidFill>
              </a:defRPr>
            </a:lvl1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E22567"/>
                </a:solidFill>
                <a:latin typeface="Avenir Book" charset="0"/>
              </a:rPr>
              <a:t>City I date month year</a:t>
            </a:r>
          </a:p>
        </p:txBody>
      </p:sp>
    </p:spTree>
    <p:extLst>
      <p:ext uri="{BB962C8B-B14F-4D97-AF65-F5344CB8AC3E}">
        <p14:creationId xmlns:p14="http://schemas.microsoft.com/office/powerpoint/2010/main" val="2032583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88EC6-FB30-604F-A1F4-9433FCE8C0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7199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altLang="en-US" dirty="0"/>
              <a:t>Click to edit Master text styles</a:t>
            </a:r>
          </a:p>
          <a:p>
            <a:pPr lvl="1"/>
            <a:r>
              <a:rPr lang="nl-BE" altLang="en-US" dirty="0"/>
              <a:t>Second level</a:t>
            </a:r>
          </a:p>
          <a:p>
            <a:pPr lvl="2"/>
            <a:r>
              <a:rPr lang="nl-BE" altLang="en-US" dirty="0"/>
              <a:t>Third level</a:t>
            </a:r>
          </a:p>
          <a:p>
            <a:pPr lvl="3"/>
            <a:r>
              <a:rPr lang="nl-BE" altLang="en-US" dirty="0"/>
              <a:t>Fourth level</a:t>
            </a:r>
          </a:p>
          <a:p>
            <a:pPr lvl="4"/>
            <a:r>
              <a:rPr lang="nl-BE" altLang="en-US" dirty="0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D640957-CA7F-8F4F-BAE7-FD28B30B69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26" r:id="rId2"/>
    <p:sldLayoutId id="2147484115" r:id="rId3"/>
    <p:sldLayoutId id="2147484125" r:id="rId4"/>
    <p:sldLayoutId id="2147484117" r:id="rId5"/>
    <p:sldLayoutId id="2147484124" r:id="rId6"/>
    <p:sldLayoutId id="2147484119" r:id="rId7"/>
    <p:sldLayoutId id="2147484127" r:id="rId8"/>
    <p:sldLayoutId id="2147484107" r:id="rId9"/>
    <p:sldLayoutId id="2147484108" r:id="rId10"/>
    <p:sldLayoutId id="2147484109" r:id="rId11"/>
    <p:sldLayoutId id="2147484110" r:id="rId12"/>
    <p:sldLayoutId id="2147484111" r:id="rId13"/>
    <p:sldLayoutId id="2147484112" r:id="rId14"/>
    <p:sldLayoutId id="2147484113" r:id="rId15"/>
    <p:sldLayoutId id="2147484120" r:id="rId16"/>
    <p:sldLayoutId id="2147484121" r:id="rId17"/>
    <p:sldLayoutId id="2147484122" r:id="rId18"/>
    <p:sldLayoutId id="2147484123" r:id="rId19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youtube.com/watch?v=F7pYHN9iC9I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err="1"/>
              <a:t>Don’t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fooled</a:t>
            </a:r>
            <a:r>
              <a:rPr lang="fr-FR" dirty="0"/>
              <a:t>!</a:t>
            </a:r>
            <a:endParaRPr lang="fr-FR" dirty="0">
              <a:solidFill>
                <a:srgbClr val="EB5C4E"/>
              </a:solidFill>
            </a:endParaRPr>
          </a:p>
          <a:p>
            <a:pPr>
              <a:spcBef>
                <a:spcPts val="1176"/>
              </a:spcBef>
            </a:pPr>
            <a:r>
              <a:rPr lang="fr-FR" sz="2000" b="0" dirty="0" err="1">
                <a:solidFill>
                  <a:srgbClr val="404040"/>
                </a:solidFill>
                <a:latin typeface="Calibri"/>
              </a:rPr>
              <a:t>Thwart</a:t>
            </a:r>
            <a:r>
              <a:rPr lang="fr-FR" sz="2000" b="0" dirty="0">
                <a:solidFill>
                  <a:srgbClr val="404040"/>
                </a:solidFill>
                <a:latin typeface="Calibri"/>
              </a:rPr>
              <a:t> social engineering </a:t>
            </a:r>
            <a:r>
              <a:rPr lang="fr-FR" sz="2000" b="0" dirty="0" err="1">
                <a:solidFill>
                  <a:srgbClr val="404040"/>
                </a:solidFill>
                <a:latin typeface="Calibri"/>
              </a:rPr>
              <a:t>attacks</a:t>
            </a:r>
            <a:endParaRPr lang="nl-BE" sz="2000" b="0" dirty="0">
              <a:solidFill>
                <a:srgbClr val="404040"/>
              </a:solidFill>
              <a:latin typeface="Avenir Book"/>
              <a:cs typeface="Avenir Book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dirty="0"/>
              <a:t>Brussel</a:t>
            </a:r>
            <a:r>
              <a:rPr lang="fr-BE" dirty="0"/>
              <a:t>s</a:t>
            </a:r>
            <a:r>
              <a:rPr dirty="0"/>
              <a:t>, </a:t>
            </a:r>
            <a:r>
              <a:rPr lang="nl-BE" dirty="0" err="1"/>
              <a:t>July</a:t>
            </a:r>
            <a:r>
              <a:rPr lang="nl-BE" dirty="0"/>
              <a:t>  </a:t>
            </a:r>
            <a:r>
              <a:rPr dirty="0"/>
              <a:t>20</a:t>
            </a:r>
            <a:r>
              <a:rPr lang="nl-BE" dirty="0"/>
              <a:t>20</a:t>
            </a:r>
          </a:p>
        </p:txBody>
      </p:sp>
      <p:sp>
        <p:nvSpPr>
          <p:cNvPr id="7" name="ZoneTexte 6"/>
          <p:cNvSpPr txBox="1"/>
          <p:nvPr/>
        </p:nvSpPr>
        <p:spPr bwMode="auto">
          <a:xfrm>
            <a:off x="9382606" y="2501515"/>
            <a:ext cx="1846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fr-FR" sz="1400" dirty="0">
              <a:solidFill>
                <a:srgbClr val="E22567"/>
              </a:solidFill>
              <a:latin typeface="Avenir Book" charset="0"/>
            </a:endParaRPr>
          </a:p>
        </p:txBody>
      </p:sp>
      <p:sp>
        <p:nvSpPr>
          <p:cNvPr id="6" name="Espace réservé pour une image  3"/>
          <p:cNvSpPr>
            <a:spLocks noGrp="1"/>
          </p:cNvSpPr>
          <p:nvPr>
            <p:ph type="pic" sz="quarter" idx="15"/>
          </p:nvPr>
        </p:nvSpPr>
        <p:spPr>
          <a:xfrm>
            <a:off x="3416300" y="1385455"/>
            <a:ext cx="1471229" cy="1300907"/>
          </a:xfrm>
        </p:spPr>
      </p:sp>
    </p:spTree>
    <p:extLst>
      <p:ext uri="{BB962C8B-B14F-4D97-AF65-F5344CB8AC3E}">
        <p14:creationId xmlns:p14="http://schemas.microsoft.com/office/powerpoint/2010/main" val="1108433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F939CD-0681-644D-A3BD-A33A998AF36E}" type="slidenum">
              <a:rPr lang="en-US" altLang="en-US" smtClean="0"/>
              <a:pPr>
                <a:defRPr/>
              </a:pPr>
              <a:t>10</a:t>
            </a:fld>
            <a:endParaRPr lang="nl-BE" altLang="en-US"/>
          </a:p>
        </p:txBody>
      </p:sp>
      <p:pic>
        <p:nvPicPr>
          <p:cNvPr id="5" name="Image 4" descr="phishing-01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" t="10542" r="9615" b="31766"/>
          <a:stretch/>
        </p:blipFill>
        <p:spPr>
          <a:xfrm>
            <a:off x="4152063" y="1087946"/>
            <a:ext cx="4534737" cy="450258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 bwMode="auto">
          <a:xfrm>
            <a:off x="817896" y="1289952"/>
            <a:ext cx="354049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</a:rPr>
              <a:t>Social engineering: </a:t>
            </a:r>
            <a:r>
              <a:rPr lang="fr-FR" sz="2800" b="1" dirty="0" err="1">
                <a:solidFill>
                  <a:srgbClr val="457A8C"/>
                </a:solidFill>
                <a:latin typeface="Avenir Heavy"/>
              </a:rPr>
              <a:t>discuss</a:t>
            </a:r>
            <a:r>
              <a:rPr lang="fr-FR" sz="2800" b="1" dirty="0">
                <a:solidFill>
                  <a:srgbClr val="457A8C"/>
                </a:solidFill>
                <a:latin typeface="Avenir Heavy"/>
              </a:rPr>
              <a:t> </a:t>
            </a:r>
            <a:r>
              <a:rPr lang="fr-FR" sz="2800" b="1" dirty="0" err="1">
                <a:solidFill>
                  <a:srgbClr val="457A8C"/>
                </a:solidFill>
                <a:latin typeface="Avenir Heavy"/>
              </a:rPr>
              <a:t>it!</a:t>
            </a:r>
            <a:endParaRPr lang="nl-BE" sz="2800" b="1" dirty="0">
              <a:solidFill>
                <a:srgbClr val="457A8C"/>
              </a:solidFill>
              <a:latin typeface="Avenir Heavy"/>
              <a:cs typeface="Avenir Heavy"/>
            </a:endParaRPr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2626464"/>
            <a:ext cx="3129263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>
              <a:spcBef>
                <a:spcPts val="600"/>
              </a:spcBef>
            </a:pPr>
            <a:r>
              <a:rPr lang="nl-BE" sz="2000" b="1" dirty="0" err="1">
                <a:solidFill>
                  <a:srgbClr val="457A8C"/>
                </a:solidFill>
                <a:latin typeface="Avenir Book" charset="0"/>
              </a:rPr>
              <a:t>What</a:t>
            </a:r>
            <a:r>
              <a:rPr lang="nl-BE" sz="2000" b="1" dirty="0">
                <a:solidFill>
                  <a:srgbClr val="457A8C"/>
                </a:solidFill>
                <a:latin typeface="Avenir Book" charset="0"/>
              </a:rPr>
              <a:t> is </a:t>
            </a:r>
            <a:r>
              <a:rPr lang="nl-BE" sz="2000" b="1" dirty="0" err="1">
                <a:solidFill>
                  <a:srgbClr val="457A8C"/>
                </a:solidFill>
                <a:latin typeface="Avenir Book" charset="0"/>
              </a:rPr>
              <a:t>your</a:t>
            </a:r>
            <a:r>
              <a:rPr lang="nl-BE" sz="2000" b="1" dirty="0">
                <a:solidFill>
                  <a:srgbClr val="457A8C"/>
                </a:solidFill>
                <a:latin typeface="Avenir Book" charset="0"/>
              </a:rPr>
              <a:t> opinion?</a:t>
            </a:r>
            <a:br>
              <a:rPr lang="nl-BE" sz="2000" b="1" dirty="0">
                <a:solidFill>
                  <a:srgbClr val="457A8C"/>
                </a:solidFill>
                <a:latin typeface="Avenir Book" charset="0"/>
              </a:rPr>
            </a:br>
            <a:r>
              <a:rPr lang="nl-BE" sz="2000" b="1" dirty="0" err="1">
                <a:solidFill>
                  <a:srgbClr val="457A8C"/>
                </a:solidFill>
                <a:latin typeface="Avenir Book" charset="0"/>
              </a:rPr>
              <a:t>What</a:t>
            </a:r>
            <a:r>
              <a:rPr lang="nl-BE" sz="2000" b="1" dirty="0">
                <a:solidFill>
                  <a:srgbClr val="457A8C"/>
                </a:solidFill>
                <a:latin typeface="Avenir Book" charset="0"/>
              </a:rPr>
              <a:t> are </a:t>
            </a:r>
            <a:r>
              <a:rPr lang="nl-BE" sz="2000" b="1" dirty="0" err="1">
                <a:solidFill>
                  <a:srgbClr val="457A8C"/>
                </a:solidFill>
                <a:latin typeface="Avenir Book" charset="0"/>
              </a:rPr>
              <a:t>your</a:t>
            </a:r>
            <a:r>
              <a:rPr lang="nl-BE" sz="2000" b="1" dirty="0">
                <a:solidFill>
                  <a:srgbClr val="457A8C"/>
                </a:solidFill>
                <a:latin typeface="Avenir Book" charset="0"/>
              </a:rPr>
              <a:t> </a:t>
            </a:r>
            <a:r>
              <a:rPr lang="nl-BE" sz="2000" b="1" dirty="0" err="1">
                <a:solidFill>
                  <a:srgbClr val="457A8C"/>
                </a:solidFill>
                <a:latin typeface="Avenir Book" charset="0"/>
              </a:rPr>
              <a:t>remarks</a:t>
            </a:r>
            <a:r>
              <a:rPr lang="nl-BE" sz="2000" b="1" dirty="0">
                <a:solidFill>
                  <a:srgbClr val="457A8C"/>
                </a:solidFill>
                <a:latin typeface="Avenir Book" charset="0"/>
              </a:rPr>
              <a:t>?</a:t>
            </a:r>
          </a:p>
          <a:p>
            <a:pPr eaLnBrk="1" hangingPunct="1">
              <a:spcBef>
                <a:spcPts val="600"/>
              </a:spcBef>
            </a:pPr>
            <a:r>
              <a:rPr lang="nl-BE" sz="2000" b="1" dirty="0" err="1">
                <a:solidFill>
                  <a:srgbClr val="457A8C"/>
                </a:solidFill>
                <a:latin typeface="Avenir Book" charset="0"/>
              </a:rPr>
              <a:t>What</a:t>
            </a:r>
            <a:r>
              <a:rPr lang="nl-BE" sz="2000" b="1" dirty="0">
                <a:solidFill>
                  <a:srgbClr val="457A8C"/>
                </a:solidFill>
                <a:latin typeface="Avenir Book" charset="0"/>
              </a:rPr>
              <a:t> do </a:t>
            </a:r>
            <a:r>
              <a:rPr lang="nl-BE" sz="2000" b="1" dirty="0" err="1">
                <a:solidFill>
                  <a:srgbClr val="457A8C"/>
                </a:solidFill>
                <a:latin typeface="Avenir Book" charset="0"/>
              </a:rPr>
              <a:t>you</a:t>
            </a:r>
            <a:r>
              <a:rPr lang="nl-BE" sz="2000" b="1" dirty="0">
                <a:solidFill>
                  <a:srgbClr val="457A8C"/>
                </a:solidFill>
                <a:latin typeface="Avenir Book" charset="0"/>
              </a:rPr>
              <a:t> </a:t>
            </a:r>
            <a:r>
              <a:rPr lang="nl-BE" sz="2000" b="1" dirty="0" err="1">
                <a:solidFill>
                  <a:srgbClr val="457A8C"/>
                </a:solidFill>
                <a:latin typeface="Avenir Book" charset="0"/>
              </a:rPr>
              <a:t>remember</a:t>
            </a:r>
            <a:r>
              <a:rPr lang="nl-BE" sz="2000" b="1" dirty="0">
                <a:solidFill>
                  <a:srgbClr val="457A8C"/>
                </a:solidFill>
                <a:latin typeface="Avenir Book" charset="0"/>
              </a:rPr>
              <a:t>?</a:t>
            </a:r>
          </a:p>
          <a:p>
            <a:pPr eaLnBrk="1" hangingPunct="1">
              <a:spcBef>
                <a:spcPts val="600"/>
              </a:spcBef>
            </a:pPr>
            <a:r>
              <a:rPr lang="nl-BE" sz="2000" b="1" dirty="0" err="1">
                <a:solidFill>
                  <a:srgbClr val="457A8C"/>
                </a:solidFill>
                <a:latin typeface="Avenir Book" charset="0"/>
              </a:rPr>
              <a:t>Your</a:t>
            </a:r>
            <a:r>
              <a:rPr lang="nl-BE" sz="2000" b="1" dirty="0">
                <a:solidFill>
                  <a:srgbClr val="457A8C"/>
                </a:solidFill>
                <a:latin typeface="Avenir Book" charset="0"/>
              </a:rPr>
              <a:t> first action?</a:t>
            </a:r>
          </a:p>
        </p:txBody>
      </p:sp>
    </p:spTree>
    <p:extLst>
      <p:ext uri="{BB962C8B-B14F-4D97-AF65-F5344CB8AC3E}">
        <p14:creationId xmlns:p14="http://schemas.microsoft.com/office/powerpoint/2010/main" val="2361687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000" dirty="0"/>
              <a:t> All </a:t>
            </a:r>
            <a:r>
              <a:rPr lang="fr-FR" sz="1000" dirty="0" err="1"/>
              <a:t>rights</a:t>
            </a:r>
            <a:r>
              <a:rPr lang="fr-FR" sz="1000" dirty="0"/>
              <a:t> </a:t>
            </a:r>
            <a:r>
              <a:rPr lang="fr-FR" sz="1000" dirty="0" err="1"/>
              <a:t>reserved</a:t>
            </a:r>
            <a:r>
              <a:rPr lang="fr-FR" sz="1000" dirty="0"/>
              <a:t> © 2020 Cyber Security Coalition</a:t>
            </a:r>
            <a:endParaRPr lang="nl-BE" sz="1000" dirty="0"/>
          </a:p>
        </p:txBody>
      </p:sp>
      <p:pic>
        <p:nvPicPr>
          <p:cNvPr id="6" name="Image 5" descr="phishing-01.jpeg"/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3" t="9043" r="6036" b="29252"/>
          <a:stretch/>
        </p:blipFill>
        <p:spPr>
          <a:xfrm>
            <a:off x="5503333" y="2046909"/>
            <a:ext cx="3332788" cy="3325575"/>
          </a:xfrm>
          <a:prstGeom prst="rect">
            <a:avLst/>
          </a:prstGeom>
        </p:spPr>
      </p:pic>
      <p:sp>
        <p:nvSpPr>
          <p:cNvPr id="15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053619" y="3894790"/>
            <a:ext cx="2813050" cy="615633"/>
          </a:xfrm>
        </p:spPr>
        <p:txBody>
          <a:bodyPr/>
          <a:lstStyle/>
          <a:p>
            <a:r>
              <a:rPr lang="nl-BE" dirty="0"/>
              <a:t>An </a:t>
            </a:r>
            <a:r>
              <a:rPr lang="nl-BE" dirty="0" err="1"/>
              <a:t>initiative</a:t>
            </a:r>
            <a:r>
              <a:rPr lang="nl-BE" dirty="0"/>
              <a:t> </a:t>
            </a:r>
            <a:r>
              <a:rPr lang="nl-BE" dirty="0" err="1"/>
              <a:t>from</a:t>
            </a:r>
            <a:endParaRPr lang="nl-BE" dirty="0"/>
          </a:p>
          <a:p>
            <a:r>
              <a:rPr lang="nl-BE" dirty="0"/>
              <a:t>the Cyber Security </a:t>
            </a:r>
            <a:r>
              <a:rPr lang="nl-BE" dirty="0" err="1"/>
              <a:t>Coalition</a:t>
            </a:r>
            <a:endParaRPr lang="nl-BE" dirty="0"/>
          </a:p>
        </p:txBody>
      </p:sp>
      <p:sp>
        <p:nvSpPr>
          <p:cNvPr id="16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053619" y="4556605"/>
            <a:ext cx="3787775" cy="992748"/>
          </a:xfrm>
        </p:spPr>
        <p:txBody>
          <a:bodyPr/>
          <a:lstStyle/>
          <a:p>
            <a:r>
              <a:rPr lang="en-GB" dirty="0"/>
              <a:t>Its objective? Increase the IT-security in Belgium. The Coalition brings together experts from the academic world, the government and the enterprises to better combat cyber-crime.</a:t>
            </a:r>
          </a:p>
        </p:txBody>
      </p:sp>
      <p:sp>
        <p:nvSpPr>
          <p:cNvPr id="17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1053274" y="5734494"/>
            <a:ext cx="2813050" cy="2778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nl-BE" altLang="en-US" dirty="0"/>
              <a:t>www.cybersecuritycoalition.be</a:t>
            </a:r>
          </a:p>
        </p:txBody>
      </p:sp>
      <p:sp>
        <p:nvSpPr>
          <p:cNvPr id="9" name="Espace réservé pour une image  4"/>
          <p:cNvSpPr>
            <a:spLocks noGrp="1"/>
          </p:cNvSpPr>
          <p:nvPr>
            <p:ph type="pic" sz="quarter" idx="13"/>
          </p:nvPr>
        </p:nvSpPr>
        <p:spPr>
          <a:xfrm>
            <a:off x="3282279" y="1385455"/>
            <a:ext cx="1471229" cy="1300907"/>
          </a:xfrm>
        </p:spPr>
      </p:sp>
    </p:spTree>
    <p:extLst>
      <p:ext uri="{BB962C8B-B14F-4D97-AF65-F5344CB8AC3E}">
        <p14:creationId xmlns:p14="http://schemas.microsoft.com/office/powerpoint/2010/main" val="485249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>
                <a:latin typeface="Avenir Heavy"/>
              </a:rPr>
              <a:t>New message [CONFIDENTIAL!]</a:t>
            </a:r>
            <a:endParaRPr lang="nl-BE" b="0" dirty="0">
              <a:latin typeface="Avenir Heavy"/>
              <a:cs typeface="Avenir Heavy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GB" sz="1600" dirty="0"/>
              <a:t>Your boss contacts you and tells you the government is investigating a possible fiscal fraud. 60.000 EUR has to be transferred </a:t>
            </a:r>
            <a:r>
              <a:rPr lang="en-GB" sz="1600" b="1" dirty="0"/>
              <a:t>quickly and in complete confidentiality</a:t>
            </a:r>
            <a:r>
              <a:rPr lang="en-GB" sz="1600" dirty="0"/>
              <a:t>. Flattery and intimidation: your interlocutor talks about your commendable career, your development possibilities... even about your children. </a:t>
            </a:r>
            <a:r>
              <a:rPr lang="nl-BE" sz="1600" dirty="0"/>
              <a:t>Without </a:t>
            </a:r>
            <a:r>
              <a:rPr lang="nl-BE" sz="1600" dirty="0" err="1"/>
              <a:t>your</a:t>
            </a:r>
            <a:r>
              <a:rPr lang="nl-BE" sz="1600" dirty="0"/>
              <a:t> </a:t>
            </a:r>
            <a:r>
              <a:rPr lang="nl-BE" sz="1600" dirty="0" err="1"/>
              <a:t>collaboration</a:t>
            </a:r>
            <a:r>
              <a:rPr lang="nl-BE" sz="1600" dirty="0"/>
              <a:t>, the </a:t>
            </a:r>
            <a:r>
              <a:rPr lang="nl-BE" sz="1600" b="1" dirty="0" err="1"/>
              <a:t>consequences</a:t>
            </a:r>
            <a:r>
              <a:rPr lang="nl-BE" sz="1600" dirty="0"/>
              <a:t> </a:t>
            </a:r>
            <a:r>
              <a:rPr lang="nl-BE" sz="1600" b="1" dirty="0" err="1"/>
              <a:t>would</a:t>
            </a:r>
            <a:r>
              <a:rPr lang="nl-BE" sz="1600" b="1" dirty="0"/>
              <a:t> </a:t>
            </a:r>
            <a:r>
              <a:rPr lang="nl-BE" sz="1600" b="1" dirty="0" err="1"/>
              <a:t>be</a:t>
            </a:r>
            <a:r>
              <a:rPr lang="nl-BE" sz="1600" b="1" dirty="0"/>
              <a:t> </a:t>
            </a:r>
            <a:r>
              <a:rPr lang="nl-BE" sz="1600" b="1" dirty="0" err="1"/>
              <a:t>incalculable</a:t>
            </a:r>
            <a:r>
              <a:rPr lang="nl-BE" sz="1600" dirty="0"/>
              <a:t> …</a:t>
            </a:r>
            <a:br>
              <a:rPr lang="nl-BE" sz="1600" dirty="0"/>
            </a:br>
            <a:r>
              <a:rPr lang="nl-BE" sz="1600" dirty="0"/>
              <a:t/>
            </a:r>
            <a:br>
              <a:rPr lang="nl-BE" sz="1600" dirty="0"/>
            </a:br>
            <a:r>
              <a:rPr lang="nl-BE" sz="1600" dirty="0"/>
              <a:t>Are </a:t>
            </a:r>
            <a:r>
              <a:rPr lang="nl-BE" sz="1600" dirty="0" err="1"/>
              <a:t>you</a:t>
            </a:r>
            <a:r>
              <a:rPr lang="nl-BE" sz="1600" dirty="0"/>
              <a:t> </a:t>
            </a:r>
            <a:r>
              <a:rPr lang="nl-BE" sz="1600" dirty="0" err="1"/>
              <a:t>framed</a:t>
            </a:r>
            <a:r>
              <a:rPr lang="nl-BE" sz="1600" dirty="0"/>
              <a:t>?</a:t>
            </a:r>
            <a:endParaRPr lang="nl-BE" sz="1600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2</a:t>
            </a:fld>
            <a:endParaRPr lang="nl-BE" altLang="en-US" dirty="0"/>
          </a:p>
        </p:txBody>
      </p:sp>
    </p:spTree>
    <p:extLst>
      <p:ext uri="{BB962C8B-B14F-4D97-AF65-F5344CB8AC3E}">
        <p14:creationId xmlns:p14="http://schemas.microsoft.com/office/powerpoint/2010/main" val="5951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F939CD-0681-644D-A3BD-A33A998AF36E}" type="slidenum">
              <a:rPr lang="en-US" altLang="en-US" smtClean="0"/>
              <a:pPr>
                <a:defRPr/>
              </a:pPr>
              <a:t>3</a:t>
            </a:fld>
            <a:endParaRPr lang="nl-BE" altLang="en-US"/>
          </a:p>
        </p:txBody>
      </p:sp>
      <p:pic>
        <p:nvPicPr>
          <p:cNvPr id="5" name="Image 4" descr="phishing-01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7" t="10542" r="9615" b="31766"/>
          <a:stretch/>
        </p:blipFill>
        <p:spPr>
          <a:xfrm>
            <a:off x="3274949" y="812899"/>
            <a:ext cx="5411851" cy="537348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 bwMode="auto">
          <a:xfrm>
            <a:off x="604537" y="812899"/>
            <a:ext cx="291590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GB" sz="2800" b="1" dirty="0">
                <a:solidFill>
                  <a:srgbClr val="457A8C"/>
                </a:solidFill>
                <a:latin typeface="Avenir Heavy"/>
              </a:rPr>
              <a:t>With his flattery a fraudster scams you before you are aware of it!</a:t>
            </a:r>
            <a:endParaRPr lang="nl-BE" sz="2800" b="1" dirty="0">
              <a:solidFill>
                <a:srgbClr val="457A8C"/>
              </a:solidFill>
              <a:latin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716821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</a:rPr>
              <a:t>Social engineering...</a:t>
            </a:r>
            <a:r>
              <a:rPr dirty="0"/>
              <a:t/>
            </a:r>
            <a:br>
              <a:rPr dirty="0"/>
            </a:br>
            <a:r>
              <a:rPr lang="fr-FR" b="0" dirty="0" err="1">
                <a:latin typeface="Avenir Heavy"/>
              </a:rPr>
              <a:t>What’s</a:t>
            </a:r>
            <a:r>
              <a:rPr lang="fr-FR" b="0" dirty="0">
                <a:latin typeface="Avenir Heavy"/>
              </a:rPr>
              <a:t> </a:t>
            </a:r>
            <a:r>
              <a:rPr lang="fr-FR" b="0" dirty="0" err="1">
                <a:latin typeface="Avenir Heavy"/>
              </a:rPr>
              <a:t>that</a:t>
            </a:r>
            <a:r>
              <a:rPr lang="fr-FR" b="0" dirty="0">
                <a:latin typeface="Avenir Heavy"/>
              </a:rPr>
              <a:t>? </a:t>
            </a:r>
            <a:endParaRPr lang="nl-BE" b="0" dirty="0">
              <a:latin typeface="Avenir Heavy"/>
              <a:cs typeface="Avenir Heavy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13835" y="1679913"/>
            <a:ext cx="3920565" cy="4525963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</a:rPr>
              <a:t>Social engineering:</a:t>
            </a:r>
            <a:endParaRPr lang="nl-BE" b="0" dirty="0">
              <a:solidFill>
                <a:srgbClr val="404040"/>
              </a:solidFill>
              <a:latin typeface="Avenir Heavy"/>
              <a:cs typeface="Avenir Heavy"/>
            </a:endParaRPr>
          </a:p>
          <a:p>
            <a:r>
              <a:rPr lang="fr-FR" dirty="0" err="1">
                <a:solidFill>
                  <a:srgbClr val="404040"/>
                </a:solidFill>
              </a:rPr>
              <a:t>Psychological</a:t>
            </a:r>
            <a:r>
              <a:rPr lang="fr-FR" dirty="0">
                <a:solidFill>
                  <a:srgbClr val="404040"/>
                </a:solidFill>
              </a:rPr>
              <a:t> manipulation</a:t>
            </a:r>
          </a:p>
          <a:p>
            <a:r>
              <a:rPr lang="fr-FR" dirty="0" err="1">
                <a:solidFill>
                  <a:srgbClr val="404040"/>
                </a:solidFill>
              </a:rPr>
              <a:t>Personal</a:t>
            </a:r>
            <a:r>
              <a:rPr lang="fr-FR" dirty="0">
                <a:solidFill>
                  <a:srgbClr val="404040"/>
                </a:solidFill>
              </a:rPr>
              <a:t> ambiance</a:t>
            </a:r>
          </a:p>
          <a:p>
            <a:r>
              <a:rPr lang="fr-FR" dirty="0"/>
              <a:t>Assume </a:t>
            </a:r>
            <a:r>
              <a:rPr lang="fr-FR" dirty="0" err="1"/>
              <a:t>another</a:t>
            </a:r>
            <a:r>
              <a:rPr lang="fr-FR" dirty="0"/>
              <a:t> </a:t>
            </a:r>
            <a:r>
              <a:rPr lang="fr-FR" dirty="0" err="1"/>
              <a:t>identiy</a:t>
            </a:r>
            <a:endParaRPr lang="fr-FR" dirty="0">
              <a:solidFill>
                <a:srgbClr val="404040"/>
              </a:solidFill>
            </a:endParaRPr>
          </a:p>
          <a:p>
            <a:r>
              <a:rPr lang="fr-FR" dirty="0">
                <a:solidFill>
                  <a:srgbClr val="404040"/>
                </a:solidFill>
              </a:rPr>
              <a:t>By e-mail, social media, phone</a:t>
            </a:r>
          </a:p>
          <a:p>
            <a:endParaRPr lang="nl-BE" sz="1050" dirty="0">
              <a:solidFill>
                <a:srgbClr val="404040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fr-FR" dirty="0" err="1">
                <a:solidFill>
                  <a:srgbClr val="404040"/>
                </a:solidFill>
                <a:latin typeface="Avenir Heavy"/>
              </a:rPr>
              <a:t>Purpose</a:t>
            </a:r>
            <a:r>
              <a:rPr lang="fr-FR" dirty="0">
                <a:solidFill>
                  <a:srgbClr val="404040"/>
                </a:solidFill>
                <a:latin typeface="Avenir Heavy"/>
              </a:rPr>
              <a:t>:</a:t>
            </a:r>
          </a:p>
          <a:p>
            <a:r>
              <a:rPr lang="fr-FR" dirty="0" err="1">
                <a:solidFill>
                  <a:srgbClr val="404040"/>
                </a:solidFill>
              </a:rPr>
              <a:t>Personal</a:t>
            </a:r>
            <a:r>
              <a:rPr lang="fr-FR" dirty="0">
                <a:solidFill>
                  <a:srgbClr val="404040"/>
                </a:solidFill>
              </a:rPr>
              <a:t> information</a:t>
            </a:r>
            <a:endParaRPr lang="nl-BE" dirty="0">
              <a:solidFill>
                <a:srgbClr val="404040"/>
              </a:solidFill>
            </a:endParaRPr>
          </a:p>
          <a:p>
            <a:r>
              <a:rPr lang="fr-FR" dirty="0">
                <a:solidFill>
                  <a:srgbClr val="404040"/>
                </a:solidFill>
              </a:rPr>
              <a:t>Sensitive data in the organisation</a:t>
            </a:r>
          </a:p>
          <a:p>
            <a:r>
              <a:rPr lang="fr-FR" dirty="0">
                <a:solidFill>
                  <a:srgbClr val="404040"/>
                </a:solidFill>
              </a:rPr>
              <a:t>Money </a:t>
            </a:r>
            <a:r>
              <a:rPr lang="fr-FR" dirty="0" err="1">
                <a:solidFill>
                  <a:srgbClr val="404040"/>
                </a:solidFill>
              </a:rPr>
              <a:t>transfer</a:t>
            </a:r>
            <a:endParaRPr lang="nl-BE" dirty="0">
              <a:solidFill>
                <a:srgbClr val="404040"/>
              </a:solidFill>
            </a:endParaRPr>
          </a:p>
          <a:p>
            <a:endParaRPr lang="nl-BE" sz="900" dirty="0">
              <a:solidFill>
                <a:srgbClr val="404040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fr-FR" dirty="0">
                <a:solidFill>
                  <a:srgbClr val="404040"/>
                </a:solidFill>
                <a:latin typeface="Avenir Heavy"/>
              </a:rPr>
              <a:t>How? </a:t>
            </a:r>
          </a:p>
          <a:p>
            <a:pPr>
              <a:buFont typeface="Arial"/>
              <a:buChar char="•"/>
            </a:pPr>
            <a:r>
              <a:rPr lang="fr-FR" dirty="0" err="1">
                <a:solidFill>
                  <a:srgbClr val="404040"/>
                </a:solidFill>
              </a:rPr>
              <a:t>Gather</a:t>
            </a:r>
            <a:r>
              <a:rPr lang="fr-FR" dirty="0">
                <a:solidFill>
                  <a:srgbClr val="404040"/>
                </a:solidFill>
              </a:rPr>
              <a:t> information</a:t>
            </a:r>
          </a:p>
          <a:p>
            <a:pPr>
              <a:buFont typeface="Arial"/>
              <a:buChar char="•"/>
            </a:pPr>
            <a:r>
              <a:rPr lang="fr-FR" dirty="0" err="1"/>
              <a:t>Credible</a:t>
            </a:r>
            <a:r>
              <a:rPr lang="fr-FR" dirty="0"/>
              <a:t> s</a:t>
            </a:r>
            <a:r>
              <a:rPr lang="fr-FR" dirty="0">
                <a:solidFill>
                  <a:srgbClr val="404040"/>
                </a:solidFill>
              </a:rPr>
              <a:t>cenario</a:t>
            </a:r>
            <a:endParaRPr lang="fr-FR" dirty="0"/>
          </a:p>
          <a:p>
            <a:pPr>
              <a:buFont typeface="Arial"/>
              <a:buChar char="•"/>
            </a:pPr>
            <a:r>
              <a:rPr lang="fr-FR" dirty="0" err="1"/>
              <a:t>Enquiry</a:t>
            </a:r>
            <a:r>
              <a:rPr lang="fr-FR" dirty="0"/>
              <a:t>, </a:t>
            </a:r>
            <a:r>
              <a:rPr lang="fr-FR" dirty="0">
                <a:solidFill>
                  <a:srgbClr val="404040"/>
                </a:solidFill>
              </a:rPr>
              <a:t>control, </a:t>
            </a:r>
            <a:r>
              <a:rPr lang="fr-FR" dirty="0" err="1">
                <a:solidFill>
                  <a:srgbClr val="404040"/>
                </a:solidFill>
              </a:rPr>
              <a:t>operation</a:t>
            </a:r>
            <a:r>
              <a:rPr lang="fr-FR" dirty="0">
                <a:solidFill>
                  <a:srgbClr val="404040"/>
                </a:solidFill>
              </a:rPr>
              <a:t>: urgent!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4</a:t>
            </a:fld>
            <a:endParaRPr lang="nl-BE" altLang="en-US" dirty="0"/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812899"/>
            <a:ext cx="2630487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</a:rPr>
              <a:t>Social engineering</a:t>
            </a:r>
            <a:endParaRPr lang="nl-BE" sz="2800" b="1" dirty="0">
              <a:solidFill>
                <a:srgbClr val="457A8C"/>
              </a:solidFill>
              <a:latin typeface="Avenir Heavy"/>
              <a:cs typeface="Avenir Heavy"/>
            </a:endParaRP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Is a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very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lubricated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and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very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pushy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technique</a:t>
            </a:r>
            <a:endParaRPr lang="nl-BE" sz="2400" b="1" dirty="0">
              <a:solidFill>
                <a:srgbClr val="457A8C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190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0" dirty="0" err="1">
                <a:latin typeface="Avenir Heavy"/>
              </a:rPr>
              <a:t>Numbers</a:t>
            </a:r>
            <a:r>
              <a:rPr lang="fr-FR" b="0" dirty="0">
                <a:latin typeface="Avenir Heavy"/>
              </a:rPr>
              <a:t> do not lie…</a:t>
            </a:r>
            <a:endParaRPr lang="nl-BE" b="0" dirty="0">
              <a:latin typeface="Avenir Heavy"/>
              <a:cs typeface="Avenir Heavy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</a:rPr>
              <a:t>The </a:t>
            </a:r>
            <a:r>
              <a:rPr lang="fr-FR" b="0" dirty="0" err="1">
                <a:solidFill>
                  <a:srgbClr val="404040"/>
                </a:solidFill>
                <a:latin typeface="Avenir Heavy"/>
              </a:rPr>
              <a:t>numbers</a:t>
            </a:r>
            <a:r>
              <a:rPr lang="fr-FR" b="0" dirty="0">
                <a:solidFill>
                  <a:srgbClr val="404040"/>
                </a:solidFill>
                <a:latin typeface="Avenir Heavy"/>
              </a:rPr>
              <a:t>:</a:t>
            </a:r>
            <a:endParaRPr lang="nl-BE" b="0" dirty="0">
              <a:solidFill>
                <a:srgbClr val="404040"/>
              </a:solidFill>
              <a:latin typeface="Avenir Heavy"/>
              <a:cs typeface="Avenir Heavy"/>
            </a:endParaRPr>
          </a:p>
          <a:p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 MIO EUR </a:t>
            </a:r>
            <a:r>
              <a:rPr lang="fr-F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Ceo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Fraud for a </a:t>
            </a:r>
            <a:r>
              <a:rPr lang="fr-F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Belgian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Bank (2016)</a:t>
            </a:r>
          </a:p>
          <a:p>
            <a:r>
              <a:rPr lang="fr-B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Global damage =  10 billion EUR (2018) </a:t>
            </a:r>
          </a:p>
          <a:p>
            <a:pPr marL="0" indent="0">
              <a:buNone/>
            </a:pPr>
            <a:endParaRPr lang="fr-B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5</a:t>
            </a:fld>
            <a:endParaRPr lang="nl-BE" altLang="en-US" dirty="0"/>
          </a:p>
        </p:txBody>
      </p:sp>
      <p:sp>
        <p:nvSpPr>
          <p:cNvPr id="8" name="ZoneTexte 7"/>
          <p:cNvSpPr txBox="1"/>
          <p:nvPr/>
        </p:nvSpPr>
        <p:spPr bwMode="auto">
          <a:xfrm>
            <a:off x="817897" y="812899"/>
            <a:ext cx="2778743" cy="1646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>
                <a:solidFill>
                  <a:srgbClr val="457A8C"/>
                </a:solidFill>
                <a:latin typeface="Avenir Heavy"/>
              </a:rPr>
              <a:t>1 </a:t>
            </a:r>
            <a:r>
              <a:rPr lang="fr-FR" sz="2800" b="1" dirty="0" err="1">
                <a:solidFill>
                  <a:srgbClr val="457A8C"/>
                </a:solidFill>
                <a:latin typeface="Avenir Heavy"/>
              </a:rPr>
              <a:t>Belgian</a:t>
            </a:r>
            <a:r>
              <a:rPr lang="fr-FR" sz="2800" b="1" dirty="0">
                <a:solidFill>
                  <a:srgbClr val="457A8C"/>
                </a:solidFill>
                <a:latin typeface="Avenir Heavy"/>
              </a:rPr>
              <a:t> </a:t>
            </a:r>
            <a:r>
              <a:rPr lang="fr-FR" sz="2800" b="1" dirty="0" err="1">
                <a:solidFill>
                  <a:srgbClr val="457A8C"/>
                </a:solidFill>
                <a:latin typeface="Avenir Heavy"/>
              </a:rPr>
              <a:t>enterprise</a:t>
            </a:r>
            <a:r>
              <a:rPr lang="fr-FR" sz="2800" b="1" dirty="0">
                <a:solidFill>
                  <a:srgbClr val="457A8C"/>
                </a:solidFill>
                <a:latin typeface="Avenir Heavy"/>
              </a:rPr>
              <a:t> in 2</a:t>
            </a:r>
            <a:endParaRPr lang="nl-BE" sz="2800" b="1" dirty="0">
              <a:solidFill>
                <a:srgbClr val="457A8C"/>
              </a:solidFill>
              <a:latin typeface="Avenir Heavy"/>
              <a:cs typeface="Avenir Heavy"/>
            </a:endParaRP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has been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confronted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with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cyber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criminality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</a:t>
            </a:r>
            <a:endParaRPr lang="nl-BE" sz="2400" b="1" dirty="0">
              <a:solidFill>
                <a:srgbClr val="457A8C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0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0" dirty="0">
                <a:latin typeface="Avenir Medium"/>
              </a:rPr>
              <a:t>Look how </a:t>
            </a:r>
            <a:r>
              <a:rPr lang="fr-FR" b="0" dirty="0" err="1">
                <a:latin typeface="Avenir Medium"/>
              </a:rPr>
              <a:t>it</a:t>
            </a:r>
            <a:r>
              <a:rPr lang="fr-FR" b="0" dirty="0">
                <a:latin typeface="Avenir Medium"/>
              </a:rPr>
              <a:t> </a:t>
            </a:r>
            <a:r>
              <a:rPr lang="fr-FR" b="0" dirty="0" err="1">
                <a:latin typeface="Avenir Medium"/>
              </a:rPr>
              <a:t>happens</a:t>
            </a:r>
            <a:r>
              <a:rPr lang="fr-FR" b="0" dirty="0">
                <a:latin typeface="Avenir Medium"/>
              </a:rPr>
              <a:t>!</a:t>
            </a:r>
            <a:endParaRPr lang="nl-BE" b="0" dirty="0">
              <a:latin typeface="Avenir Medium"/>
              <a:cs typeface="Avenir Medium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BE" dirty="0"/>
              <a:t>Be </a:t>
            </a:r>
            <a:r>
              <a:rPr lang="nl-BE" dirty="0" err="1"/>
              <a:t>aware</a:t>
            </a:r>
            <a:r>
              <a:rPr lang="nl-BE" dirty="0"/>
              <a:t> of </a:t>
            </a:r>
            <a:r>
              <a:rPr lang="nl-BE" dirty="0" err="1"/>
              <a:t>what</a:t>
            </a:r>
            <a:r>
              <a:rPr lang="nl-BE" dirty="0"/>
              <a:t> </a:t>
            </a:r>
            <a:r>
              <a:rPr lang="nl-BE" dirty="0" err="1"/>
              <a:t>one</a:t>
            </a:r>
            <a:r>
              <a:rPr lang="nl-BE" dirty="0"/>
              <a:t> </a:t>
            </a:r>
            <a:r>
              <a:rPr lang="nl-BE" dirty="0" err="1"/>
              <a:t>can</a:t>
            </a:r>
            <a:r>
              <a:rPr lang="nl-BE" dirty="0"/>
              <a:t> </a:t>
            </a:r>
            <a:r>
              <a:rPr lang="nl-BE" dirty="0" err="1"/>
              <a:t>learn</a:t>
            </a:r>
            <a:r>
              <a:rPr lang="nl-BE" dirty="0"/>
              <a:t> </a:t>
            </a:r>
            <a:r>
              <a:rPr lang="nl-BE" dirty="0" err="1"/>
              <a:t>from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based</a:t>
            </a:r>
            <a:r>
              <a:rPr lang="nl-BE" dirty="0"/>
              <a:t> on the information </a:t>
            </a:r>
            <a:r>
              <a:rPr lang="nl-BE" dirty="0" err="1"/>
              <a:t>you</a:t>
            </a:r>
            <a:r>
              <a:rPr lang="nl-BE" dirty="0"/>
              <a:t> </a:t>
            </a:r>
            <a:r>
              <a:rPr lang="nl-BE" dirty="0" err="1"/>
              <a:t>spreak</a:t>
            </a:r>
            <a:r>
              <a:rPr lang="nl-BE" dirty="0"/>
              <a:t> online!</a:t>
            </a:r>
            <a:endParaRPr lang="nl-BE" dirty="0">
              <a:solidFill>
                <a:srgbClr val="40404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45E06D-40C8-EA46-88DD-7A5FD2B50BC1}" type="slidenum">
              <a:rPr lang="en-US" altLang="en-US" smtClean="0"/>
              <a:pPr>
                <a:defRPr/>
              </a:pPr>
              <a:t>6</a:t>
            </a:fld>
            <a:endParaRPr lang="nl-BE" altLang="en-US" dirty="0"/>
          </a:p>
        </p:txBody>
      </p:sp>
      <p:sp>
        <p:nvSpPr>
          <p:cNvPr id="6" name="ZoneTexte 5">
            <a:hlinkClick r:id="rId3"/>
          </p:cNvPr>
          <p:cNvSpPr txBox="1"/>
          <p:nvPr/>
        </p:nvSpPr>
        <p:spPr bwMode="auto">
          <a:xfrm>
            <a:off x="3398690" y="3175872"/>
            <a:ext cx="2347254" cy="506256"/>
          </a:xfrm>
          <a:prstGeom prst="rect">
            <a:avLst/>
          </a:prstGeom>
          <a:solidFill>
            <a:srgbClr val="EB5C4E"/>
          </a:solidFill>
          <a:ln>
            <a:noFill/>
          </a:ln>
          <a:extLst/>
        </p:spPr>
        <p:txBody>
          <a:bodyPr wrap="square" lIns="144000" tIns="144000" rIns="144000" bIns="144000" rtlCol="0" anchor="ctr" anchorCtr="0">
            <a:spAutoFit/>
          </a:bodyPr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sz="1400" dirty="0">
                <a:solidFill>
                  <a:schemeClr val="bg1"/>
                </a:solidFill>
                <a:latin typeface="Avenir Heavy"/>
              </a:rPr>
              <a:t>Watch the video</a:t>
            </a:r>
            <a:endParaRPr lang="nl-BE" sz="1400" dirty="0">
              <a:solidFill>
                <a:schemeClr val="bg1"/>
              </a:solidFill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388217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>
                <a:latin typeface="Avenir Heavy"/>
              </a:rPr>
              <a:t>How do </a:t>
            </a:r>
            <a:r>
              <a:rPr lang="fr-FR" b="0" dirty="0" err="1">
                <a:latin typeface="Avenir Heavy"/>
              </a:rPr>
              <a:t>you</a:t>
            </a:r>
            <a:r>
              <a:rPr lang="fr-FR" b="0" dirty="0">
                <a:latin typeface="Avenir Heavy"/>
              </a:rPr>
              <a:t> </a:t>
            </a:r>
            <a:r>
              <a:rPr lang="fr-FR" b="0" dirty="0" err="1">
                <a:latin typeface="Avenir Heavy"/>
              </a:rPr>
              <a:t>unmask</a:t>
            </a:r>
            <a:r>
              <a:rPr dirty="0"/>
              <a:t> </a:t>
            </a:r>
            <a:r>
              <a:rPr lang="fr-FR" b="0" dirty="0">
                <a:latin typeface="Avenir Heavy"/>
              </a:rPr>
              <a:t>social engineering?</a:t>
            </a:r>
            <a:endParaRPr lang="nl-BE" b="0" dirty="0">
              <a:latin typeface="Avenir Heavy"/>
              <a:cs typeface="Avenir Heavy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</a:rPr>
              <a:t>The </a:t>
            </a:r>
            <a:r>
              <a:rPr lang="fr-FR" b="0" dirty="0" err="1">
                <a:solidFill>
                  <a:srgbClr val="404040"/>
                </a:solidFill>
                <a:latin typeface="Avenir Heavy"/>
              </a:rPr>
              <a:t>signals</a:t>
            </a:r>
            <a:r>
              <a:rPr lang="fr-FR" b="0" dirty="0">
                <a:solidFill>
                  <a:srgbClr val="404040"/>
                </a:solidFill>
                <a:latin typeface="Avenir Heavy"/>
              </a:rPr>
              <a:t>:</a:t>
            </a:r>
          </a:p>
          <a:p>
            <a:r>
              <a:rPr lang="fr-FR" b="0" dirty="0" err="1">
                <a:solidFill>
                  <a:srgbClr val="404040"/>
                </a:solidFill>
              </a:rPr>
              <a:t>Unknown</a:t>
            </a:r>
            <a:r>
              <a:rPr lang="fr-FR" b="0" dirty="0">
                <a:solidFill>
                  <a:srgbClr val="404040"/>
                </a:solidFill>
              </a:rPr>
              <a:t> </a:t>
            </a:r>
            <a:r>
              <a:rPr lang="fr-FR" b="0" dirty="0" err="1">
                <a:solidFill>
                  <a:srgbClr val="404040"/>
                </a:solidFill>
              </a:rPr>
              <a:t>interlocutor</a:t>
            </a:r>
            <a:endParaRPr lang="fr-FR" b="0" dirty="0">
              <a:solidFill>
                <a:srgbClr val="404040"/>
              </a:solidFill>
            </a:endParaRPr>
          </a:p>
          <a:p>
            <a:r>
              <a:rPr lang="fr-FR" b="0" dirty="0"/>
              <a:t>C</a:t>
            </a:r>
            <a:r>
              <a:rPr lang="fr-FR" b="0" dirty="0">
                <a:solidFill>
                  <a:srgbClr val="404040"/>
                </a:solidFill>
              </a:rPr>
              <a:t>ritical situation (e.g. Covid-19)</a:t>
            </a:r>
          </a:p>
          <a:p>
            <a:r>
              <a:rPr lang="fr-FR" b="0" dirty="0" err="1">
                <a:solidFill>
                  <a:srgbClr val="404040"/>
                </a:solidFill>
              </a:rPr>
              <a:t>Unbelievable</a:t>
            </a:r>
            <a:r>
              <a:rPr lang="fr-FR" b="0" dirty="0"/>
              <a:t> </a:t>
            </a:r>
            <a:r>
              <a:rPr lang="fr-FR" b="0" dirty="0" err="1">
                <a:solidFill>
                  <a:srgbClr val="404040"/>
                </a:solidFill>
              </a:rPr>
              <a:t>offer</a:t>
            </a:r>
            <a:endParaRPr lang="fr-FR" b="0" dirty="0">
              <a:solidFill>
                <a:srgbClr val="404040"/>
              </a:solidFill>
            </a:endParaRPr>
          </a:p>
          <a:p>
            <a:r>
              <a:rPr lang="fr-FR" b="0" dirty="0">
                <a:solidFill>
                  <a:srgbClr val="404040"/>
                </a:solidFill>
              </a:rPr>
              <a:t>Urgent, secret</a:t>
            </a:r>
          </a:p>
          <a:p>
            <a:r>
              <a:rPr lang="fr-FR" b="0" dirty="0">
                <a:solidFill>
                  <a:srgbClr val="404040"/>
                </a:solidFill>
              </a:rPr>
              <a:t>Intimidation, </a:t>
            </a:r>
            <a:r>
              <a:rPr lang="fr-FR" b="0" dirty="0" err="1">
                <a:solidFill>
                  <a:srgbClr val="404040"/>
                </a:solidFill>
              </a:rPr>
              <a:t>flattery</a:t>
            </a:r>
            <a:r>
              <a:rPr lang="fr-FR" b="0" dirty="0">
                <a:solidFill>
                  <a:srgbClr val="404040"/>
                </a:solidFill>
              </a:rPr>
              <a:t> </a:t>
            </a:r>
          </a:p>
          <a:p>
            <a:endParaRPr lang="nl-BE" b="0" dirty="0">
              <a:solidFill>
                <a:srgbClr val="40404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7</a:t>
            </a:fld>
            <a:endParaRPr lang="nl-BE" altLang="en-US" dirty="0"/>
          </a:p>
        </p:txBody>
      </p:sp>
      <p:sp>
        <p:nvSpPr>
          <p:cNvPr id="11" name="ZoneTexte 10"/>
          <p:cNvSpPr txBox="1"/>
          <p:nvPr/>
        </p:nvSpPr>
        <p:spPr bwMode="auto">
          <a:xfrm>
            <a:off x="817897" y="812899"/>
            <a:ext cx="2630487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 err="1">
                <a:solidFill>
                  <a:srgbClr val="457A8C"/>
                </a:solidFill>
                <a:latin typeface="Avenir Heavy"/>
              </a:rPr>
              <a:t>Keep</a:t>
            </a:r>
            <a:r>
              <a:rPr lang="fr-FR" sz="2800" b="1" dirty="0">
                <a:solidFill>
                  <a:srgbClr val="457A8C"/>
                </a:solidFill>
                <a:latin typeface="Avenir Heavy"/>
              </a:rPr>
              <a:t> on </a:t>
            </a:r>
            <a:r>
              <a:rPr lang="fr-FR" sz="2800" b="1" dirty="0" err="1">
                <a:solidFill>
                  <a:srgbClr val="457A8C"/>
                </a:solidFill>
                <a:latin typeface="Avenir Heavy"/>
              </a:rPr>
              <a:t>guard</a:t>
            </a:r>
            <a:endParaRPr lang="fr-FR" sz="2800" b="1" dirty="0">
              <a:solidFill>
                <a:srgbClr val="457A8C"/>
              </a:solidFill>
              <a:latin typeface="Avenir Heavy"/>
            </a:endParaRP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Use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your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common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sense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and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critical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spirit</a:t>
            </a:r>
            <a:endParaRPr lang="nl-BE" sz="2400" b="1" dirty="0">
              <a:solidFill>
                <a:srgbClr val="457A8C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59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0" dirty="0" err="1">
                <a:latin typeface="Avenir Heavy"/>
              </a:rPr>
              <a:t>What</a:t>
            </a:r>
            <a:r>
              <a:rPr lang="fr-FR" b="0" dirty="0">
                <a:latin typeface="Avenir Heavy"/>
              </a:rPr>
              <a:t> </a:t>
            </a:r>
            <a:r>
              <a:rPr lang="fr-FR" b="0" dirty="0" err="1">
                <a:latin typeface="Avenir Heavy"/>
              </a:rPr>
              <a:t>can</a:t>
            </a:r>
            <a:r>
              <a:rPr lang="fr-FR" b="0" dirty="0">
                <a:latin typeface="Avenir Heavy"/>
              </a:rPr>
              <a:t> </a:t>
            </a:r>
            <a:r>
              <a:rPr lang="fr-FR" b="0" dirty="0" err="1">
                <a:latin typeface="Avenir Heavy"/>
              </a:rPr>
              <a:t>you</a:t>
            </a:r>
            <a:r>
              <a:rPr lang="fr-FR" b="0" dirty="0">
                <a:latin typeface="Avenir Heavy"/>
              </a:rPr>
              <a:t> do </a:t>
            </a:r>
            <a:r>
              <a:rPr lang="fr-FR" b="0" dirty="0" err="1">
                <a:latin typeface="Avenir Heavy"/>
              </a:rPr>
              <a:t>against</a:t>
            </a:r>
            <a:r>
              <a:rPr lang="fr-FR" b="0" dirty="0">
                <a:latin typeface="Avenir Heavy"/>
              </a:rPr>
              <a:t>  </a:t>
            </a:r>
            <a:r>
              <a:rPr dirty="0"/>
              <a:t/>
            </a:r>
            <a:br>
              <a:rPr dirty="0"/>
            </a:br>
            <a:r>
              <a:rPr lang="fr-FR" b="0" dirty="0">
                <a:latin typeface="Avenir Heavy"/>
              </a:rPr>
              <a:t>social engineering?</a:t>
            </a:r>
            <a:endParaRPr lang="nl-BE" b="0" dirty="0">
              <a:latin typeface="Avenir Heavy"/>
              <a:cs typeface="Avenir Heavy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</a:rPr>
              <a:t>Good reflexes:</a:t>
            </a:r>
          </a:p>
          <a:p>
            <a:r>
              <a:rPr lang="fr-FR" b="0" dirty="0">
                <a:solidFill>
                  <a:srgbClr val="404040"/>
                </a:solidFill>
              </a:rPr>
              <a:t>No </a:t>
            </a:r>
            <a:r>
              <a:rPr lang="fr-FR" b="0" dirty="0" err="1">
                <a:solidFill>
                  <a:srgbClr val="404040"/>
                </a:solidFill>
              </a:rPr>
              <a:t>hurry</a:t>
            </a:r>
            <a:r>
              <a:rPr lang="fr-FR" b="0" dirty="0">
                <a:solidFill>
                  <a:srgbClr val="404040"/>
                </a:solidFill>
              </a:rPr>
              <a:t>, </a:t>
            </a:r>
            <a:r>
              <a:rPr lang="fr-FR" b="0" dirty="0" err="1">
                <a:solidFill>
                  <a:srgbClr val="404040"/>
                </a:solidFill>
              </a:rPr>
              <a:t>reflect</a:t>
            </a:r>
            <a:r>
              <a:rPr lang="en-US" b="0" dirty="0">
                <a:solidFill>
                  <a:srgbClr val="404040"/>
                </a:solidFill>
              </a:rPr>
              <a:t>	</a:t>
            </a:r>
          </a:p>
          <a:p>
            <a:r>
              <a:rPr lang="fr-FR" b="0" dirty="0">
                <a:solidFill>
                  <a:srgbClr val="404040"/>
                </a:solidFill>
              </a:rPr>
              <a:t>Control the </a:t>
            </a:r>
            <a:r>
              <a:rPr lang="fr-FR" b="0" dirty="0" err="1">
                <a:solidFill>
                  <a:srgbClr val="404040"/>
                </a:solidFill>
              </a:rPr>
              <a:t>identity</a:t>
            </a:r>
            <a:r>
              <a:rPr lang="fr-FR" b="0" dirty="0">
                <a:solidFill>
                  <a:srgbClr val="404040"/>
                </a:solidFill>
              </a:rPr>
              <a:t> of </a:t>
            </a:r>
            <a:r>
              <a:rPr lang="fr-FR" b="0" dirty="0" err="1">
                <a:solidFill>
                  <a:srgbClr val="404040"/>
                </a:solidFill>
              </a:rPr>
              <a:t>your</a:t>
            </a:r>
            <a:r>
              <a:rPr lang="fr-FR" b="0" dirty="0">
                <a:solidFill>
                  <a:srgbClr val="404040"/>
                </a:solidFill>
              </a:rPr>
              <a:t> </a:t>
            </a:r>
            <a:r>
              <a:rPr lang="fr-FR" b="0" dirty="0" err="1">
                <a:solidFill>
                  <a:srgbClr val="404040"/>
                </a:solidFill>
              </a:rPr>
              <a:t>interlocutor</a:t>
            </a:r>
            <a:endParaRPr lang="fr-FR" b="0" dirty="0">
              <a:solidFill>
                <a:srgbClr val="404040"/>
              </a:solidFill>
            </a:endParaRPr>
          </a:p>
          <a:p>
            <a:r>
              <a:rPr lang="fr-FR" b="0" dirty="0" err="1">
                <a:solidFill>
                  <a:srgbClr val="404040"/>
                </a:solidFill>
              </a:rPr>
              <a:t>Keep</a:t>
            </a:r>
            <a:r>
              <a:rPr lang="fr-FR" b="0" dirty="0">
                <a:solidFill>
                  <a:srgbClr val="404040"/>
                </a:solidFill>
              </a:rPr>
              <a:t> on </a:t>
            </a:r>
            <a:r>
              <a:rPr lang="fr-FR" b="0" dirty="0" err="1">
                <a:solidFill>
                  <a:srgbClr val="404040"/>
                </a:solidFill>
              </a:rPr>
              <a:t>questioning</a:t>
            </a:r>
            <a:r>
              <a:rPr lang="fr-FR" b="0" dirty="0">
                <a:solidFill>
                  <a:srgbClr val="404040"/>
                </a:solidFill>
              </a:rPr>
              <a:t> for </a:t>
            </a:r>
            <a:r>
              <a:rPr lang="fr-FR" b="0" dirty="0" err="1">
                <a:solidFill>
                  <a:srgbClr val="404040"/>
                </a:solidFill>
              </a:rPr>
              <a:t>clear</a:t>
            </a:r>
            <a:r>
              <a:rPr lang="fr-FR" b="0" dirty="0">
                <a:solidFill>
                  <a:srgbClr val="404040"/>
                </a:solidFill>
              </a:rPr>
              <a:t> information</a:t>
            </a:r>
          </a:p>
          <a:p>
            <a:r>
              <a:rPr lang="fr-FR" b="0" dirty="0" err="1">
                <a:solidFill>
                  <a:srgbClr val="404040"/>
                </a:solidFill>
              </a:rPr>
              <a:t>Don’t</a:t>
            </a:r>
            <a:r>
              <a:rPr lang="fr-FR" b="0" dirty="0">
                <a:solidFill>
                  <a:srgbClr val="404040"/>
                </a:solidFill>
              </a:rPr>
              <a:t> </a:t>
            </a:r>
            <a:r>
              <a:rPr lang="fr-FR" b="0" dirty="0" err="1">
                <a:solidFill>
                  <a:srgbClr val="404040"/>
                </a:solidFill>
              </a:rPr>
              <a:t>execute</a:t>
            </a:r>
            <a:r>
              <a:rPr lang="fr-FR" b="0" dirty="0">
                <a:solidFill>
                  <a:srgbClr val="404040"/>
                </a:solidFill>
              </a:rPr>
              <a:t> </a:t>
            </a:r>
            <a:r>
              <a:rPr lang="fr-FR" b="0" dirty="0" err="1">
                <a:solidFill>
                  <a:srgbClr val="404040"/>
                </a:solidFill>
              </a:rPr>
              <a:t>unusual</a:t>
            </a:r>
            <a:r>
              <a:rPr lang="fr-FR" b="0" dirty="0">
                <a:solidFill>
                  <a:srgbClr val="404040"/>
                </a:solidFill>
              </a:rPr>
              <a:t> transactions</a:t>
            </a:r>
          </a:p>
          <a:p>
            <a:r>
              <a:rPr lang="fr-FR" b="0" dirty="0" err="1">
                <a:solidFill>
                  <a:srgbClr val="404040"/>
                </a:solidFill>
              </a:rPr>
              <a:t>Don’t</a:t>
            </a:r>
            <a:r>
              <a:rPr lang="fr-FR" b="0" dirty="0">
                <a:solidFill>
                  <a:srgbClr val="404040"/>
                </a:solidFill>
              </a:rPr>
              <a:t> </a:t>
            </a:r>
            <a:r>
              <a:rPr lang="fr-FR" b="0" dirty="0" err="1">
                <a:solidFill>
                  <a:srgbClr val="404040"/>
                </a:solidFill>
              </a:rPr>
              <a:t>pass</a:t>
            </a:r>
            <a:r>
              <a:rPr lang="fr-FR" b="0" dirty="0">
                <a:solidFill>
                  <a:srgbClr val="404040"/>
                </a:solidFill>
              </a:rPr>
              <a:t> on sensitive information</a:t>
            </a:r>
          </a:p>
          <a:p>
            <a:pPr marL="0" indent="0">
              <a:buNone/>
            </a:pPr>
            <a:endParaRPr lang="nl-BE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nl-BE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8</a:t>
            </a:fld>
            <a:endParaRPr lang="nl-BE" altLang="en-US" dirty="0"/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812899"/>
            <a:ext cx="2630487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 err="1">
                <a:solidFill>
                  <a:srgbClr val="457A8C"/>
                </a:solidFill>
                <a:latin typeface="Avenir Heavy"/>
              </a:rPr>
              <a:t>Stay</a:t>
            </a:r>
            <a:r>
              <a:rPr lang="fr-FR" sz="2800" b="1" dirty="0">
                <a:solidFill>
                  <a:srgbClr val="457A8C"/>
                </a:solidFill>
                <a:latin typeface="Avenir Heavy"/>
              </a:rPr>
              <a:t> cool!</a:t>
            </a:r>
            <a:br>
              <a:rPr lang="fr-FR" sz="2800" b="1" dirty="0">
                <a:solidFill>
                  <a:srgbClr val="457A8C"/>
                </a:solidFill>
                <a:latin typeface="Avenir Heavy"/>
              </a:rPr>
            </a:b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Distance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yourself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and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don’t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panic.</a:t>
            </a:r>
            <a:endParaRPr lang="nl-BE" sz="2400" b="1" dirty="0">
              <a:solidFill>
                <a:srgbClr val="457A8C"/>
              </a:solidFill>
              <a:latin typeface="Avenir Book" charset="0"/>
            </a:endParaRPr>
          </a:p>
        </p:txBody>
      </p:sp>
      <p:sp>
        <p:nvSpPr>
          <p:cNvPr id="13" name="ZoneTexte 12"/>
          <p:cNvSpPr txBox="1"/>
          <p:nvPr/>
        </p:nvSpPr>
        <p:spPr bwMode="auto">
          <a:xfrm>
            <a:off x="5698929" y="640272"/>
            <a:ext cx="1846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fr-FR" sz="1400" dirty="0">
              <a:solidFill>
                <a:srgbClr val="E22567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210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b="0" dirty="0">
                <a:latin typeface="Avenir Heavy"/>
              </a:rPr>
              <a:t>How do </a:t>
            </a:r>
            <a:r>
              <a:rPr lang="nl-BE" b="0" dirty="0" err="1">
                <a:latin typeface="Avenir Heavy"/>
              </a:rPr>
              <a:t>you</a:t>
            </a:r>
            <a:r>
              <a:rPr lang="nl-BE" b="0" dirty="0">
                <a:latin typeface="Avenir Heavy"/>
              </a:rPr>
              <a:t> counter </a:t>
            </a:r>
            <a:r>
              <a:rPr lang="nl-BE" b="0" dirty="0" err="1">
                <a:latin typeface="Avenir Heavy"/>
              </a:rPr>
              <a:t>an</a:t>
            </a:r>
            <a:r>
              <a:rPr lang="nl-BE" b="0" dirty="0">
                <a:latin typeface="Avenir Heavy"/>
              </a:rPr>
              <a:t> attack</a:t>
            </a:r>
            <a:r>
              <a:rPr lang="fr-FR" b="0" dirty="0">
                <a:latin typeface="Avenir Heavy"/>
              </a:rPr>
              <a:t>?</a:t>
            </a:r>
            <a:endParaRPr lang="nl-BE" b="0" dirty="0">
              <a:latin typeface="Avenir Heavy"/>
              <a:cs typeface="Avenir Heavy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fr-FR" b="0" dirty="0">
                <a:solidFill>
                  <a:srgbClr val="404040"/>
                </a:solidFill>
                <a:latin typeface="Avenir Heavy"/>
              </a:rPr>
              <a:t>The </a:t>
            </a:r>
            <a:r>
              <a:rPr lang="fr-FR" b="0" dirty="0" err="1">
                <a:solidFill>
                  <a:srgbClr val="404040"/>
                </a:solidFill>
                <a:latin typeface="Avenir Heavy"/>
              </a:rPr>
              <a:t>means</a:t>
            </a:r>
            <a:r>
              <a:rPr lang="fr-FR" b="0" dirty="0">
                <a:solidFill>
                  <a:srgbClr val="404040"/>
                </a:solidFill>
                <a:latin typeface="Avenir Heavy"/>
              </a:rPr>
              <a:t>:</a:t>
            </a:r>
          </a:p>
          <a:p>
            <a:r>
              <a:rPr lang="fr-FR" b="0" dirty="0" err="1">
                <a:solidFill>
                  <a:srgbClr val="404040"/>
                </a:solidFill>
              </a:rPr>
              <a:t>Alarm</a:t>
            </a:r>
            <a:r>
              <a:rPr lang="fr-FR" b="0" dirty="0">
                <a:solidFill>
                  <a:srgbClr val="404040"/>
                </a:solidFill>
              </a:rPr>
              <a:t> the </a:t>
            </a:r>
            <a:r>
              <a:rPr lang="fr-FR" b="0" dirty="0" err="1">
                <a:solidFill>
                  <a:srgbClr val="404040"/>
                </a:solidFill>
              </a:rPr>
              <a:t>responsible</a:t>
            </a:r>
            <a:endParaRPr lang="fr-FR" b="0" dirty="0">
              <a:solidFill>
                <a:srgbClr val="404040"/>
              </a:solidFill>
            </a:endParaRPr>
          </a:p>
          <a:p>
            <a:r>
              <a:rPr lang="fr-FR" b="0" dirty="0">
                <a:solidFill>
                  <a:srgbClr val="404040"/>
                </a:solidFill>
              </a:rPr>
              <a:t>Respect </a:t>
            </a:r>
            <a:r>
              <a:rPr lang="fr-FR" b="0" dirty="0" err="1">
                <a:solidFill>
                  <a:srgbClr val="404040"/>
                </a:solidFill>
              </a:rPr>
              <a:t>procedures</a:t>
            </a:r>
            <a:endParaRPr lang="fr-FR" b="0" dirty="0">
              <a:solidFill>
                <a:srgbClr val="404040"/>
              </a:solidFill>
            </a:endParaRPr>
          </a:p>
          <a:p>
            <a:r>
              <a:rPr lang="fr-FR" b="0" dirty="0">
                <a:solidFill>
                  <a:srgbClr val="404040"/>
                </a:solidFill>
              </a:rPr>
              <a:t>Contact the </a:t>
            </a:r>
            <a:r>
              <a:rPr lang="fr-FR" b="0" dirty="0" err="1">
                <a:solidFill>
                  <a:srgbClr val="404040"/>
                </a:solidFill>
              </a:rPr>
              <a:t>bank</a:t>
            </a:r>
            <a:r>
              <a:rPr lang="fr-FR" b="0" dirty="0">
                <a:solidFill>
                  <a:srgbClr val="404040"/>
                </a:solidFill>
              </a:rPr>
              <a:t> / </a:t>
            </a:r>
            <a:r>
              <a:rPr lang="fr-FR" b="0" dirty="0" err="1">
                <a:solidFill>
                  <a:srgbClr val="404040"/>
                </a:solidFill>
              </a:rPr>
              <a:t>your</a:t>
            </a:r>
            <a:r>
              <a:rPr lang="fr-FR" b="0" dirty="0">
                <a:solidFill>
                  <a:srgbClr val="404040"/>
                </a:solidFill>
              </a:rPr>
              <a:t> internet provider</a:t>
            </a:r>
          </a:p>
          <a:p>
            <a:r>
              <a:rPr lang="fr-FR" b="0" dirty="0"/>
              <a:t>Change </a:t>
            </a:r>
            <a:r>
              <a:rPr lang="fr-FR" b="0" dirty="0" err="1"/>
              <a:t>your</a:t>
            </a:r>
            <a:r>
              <a:rPr lang="fr-FR" b="0" dirty="0"/>
              <a:t> </a:t>
            </a:r>
            <a:r>
              <a:rPr lang="fr-FR" b="0" dirty="0" err="1"/>
              <a:t>passwords</a:t>
            </a:r>
            <a:endParaRPr lang="nl-BE" b="0" dirty="0">
              <a:solidFill>
                <a:srgbClr val="404040"/>
              </a:solidFill>
            </a:endParaRPr>
          </a:p>
          <a:p>
            <a:endParaRPr lang="nl-BE" b="0" dirty="0">
              <a:solidFill>
                <a:srgbClr val="404040"/>
              </a:solidFill>
            </a:endParaRPr>
          </a:p>
          <a:p>
            <a:endParaRPr lang="nl-BE" b="0" dirty="0">
              <a:solidFill>
                <a:srgbClr val="40404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37F764-1F0B-A64E-B258-E9A6F6E368C4}" type="slidenum">
              <a:rPr lang="en-US" altLang="en-US" smtClean="0"/>
              <a:pPr>
                <a:defRPr/>
              </a:pPr>
              <a:t>9</a:t>
            </a:fld>
            <a:endParaRPr lang="nl-BE" altLang="en-US" dirty="0"/>
          </a:p>
        </p:txBody>
      </p:sp>
      <p:sp>
        <p:nvSpPr>
          <p:cNvPr id="7" name="ZoneTexte 6"/>
          <p:cNvSpPr txBox="1"/>
          <p:nvPr/>
        </p:nvSpPr>
        <p:spPr bwMode="auto">
          <a:xfrm>
            <a:off x="817897" y="812899"/>
            <a:ext cx="2630487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2800" b="1" dirty="0" err="1">
                <a:solidFill>
                  <a:srgbClr val="457A8C"/>
                </a:solidFill>
                <a:latin typeface="Avenir Heavy"/>
              </a:rPr>
              <a:t>Don’t</a:t>
            </a:r>
            <a:r>
              <a:rPr lang="fr-FR" sz="2800" b="1" dirty="0">
                <a:solidFill>
                  <a:srgbClr val="457A8C"/>
                </a:solidFill>
                <a:latin typeface="Avenir Heavy"/>
              </a:rPr>
              <a:t> </a:t>
            </a:r>
            <a:r>
              <a:rPr lang="fr-FR" sz="2800" b="1" dirty="0" err="1">
                <a:solidFill>
                  <a:srgbClr val="457A8C"/>
                </a:solidFill>
                <a:latin typeface="Avenir Heavy"/>
              </a:rPr>
              <a:t>improvize</a:t>
            </a:r>
            <a:endParaRPr lang="fr-FR" sz="2800" b="1" dirty="0">
              <a:solidFill>
                <a:srgbClr val="457A8C"/>
              </a:solidFill>
              <a:latin typeface="Avenir Heavy"/>
            </a:endParaRPr>
          </a:p>
          <a:p>
            <a:pPr eaLnBrk="1" hangingPunct="1">
              <a:spcBef>
                <a:spcPts val="600"/>
              </a:spcBef>
            </a:pP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Respect the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internal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procedures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of </a:t>
            </a:r>
            <a:r>
              <a:rPr lang="fr-FR" sz="2000" b="1" dirty="0" err="1">
                <a:solidFill>
                  <a:srgbClr val="457A8C"/>
                </a:solidFill>
                <a:latin typeface="Avenir Book" charset="0"/>
              </a:rPr>
              <a:t>your</a:t>
            </a:r>
            <a:r>
              <a:rPr lang="fr-FR" sz="2000" b="1" dirty="0">
                <a:solidFill>
                  <a:srgbClr val="457A8C"/>
                </a:solidFill>
                <a:latin typeface="Avenir Book" charset="0"/>
              </a:rPr>
              <a:t> organisation </a:t>
            </a:r>
            <a:endParaRPr lang="nl-BE" sz="2400" b="1" dirty="0">
              <a:solidFill>
                <a:srgbClr val="457A8C"/>
              </a:solidFill>
              <a:latin typeface="Avenir Book" charset="0"/>
            </a:endParaRPr>
          </a:p>
        </p:txBody>
      </p:sp>
      <p:sp>
        <p:nvSpPr>
          <p:cNvPr id="13" name="ZoneTexte 12"/>
          <p:cNvSpPr txBox="1"/>
          <p:nvPr/>
        </p:nvSpPr>
        <p:spPr bwMode="auto">
          <a:xfrm>
            <a:off x="5698929" y="640272"/>
            <a:ext cx="1846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fr-FR" sz="1400" dirty="0">
              <a:solidFill>
                <a:srgbClr val="E22567"/>
              </a:solidFill>
              <a:latin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579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eaLnBrk="1" hangingPunct="1">
          <a:spcBef>
            <a:spcPct val="0"/>
          </a:spcBef>
          <a:buFontTx/>
          <a:buNone/>
          <a:defRPr sz="1400" dirty="0">
            <a:solidFill>
              <a:srgbClr val="E22567"/>
            </a:solidFill>
            <a:latin typeface="Avenir Book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0969FB4D7F7348A6B31C4989DE163B" ma:contentTypeVersion="0" ma:contentTypeDescription="Create a new document." ma:contentTypeScope="" ma:versionID="81713376805a8080f3bba22852e8cef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1d7708cf83a3ef910d407b4027476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33DB56-F938-418B-ACD4-346433FD473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78DF0790-9174-4B3B-AA6C-6AB354411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890</Words>
  <Application>Microsoft Macintosh PowerPoint</Application>
  <PresentationFormat>Présentation à l'écran (4:3)</PresentationFormat>
  <Paragraphs>138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Office Theme</vt:lpstr>
      <vt:lpstr>Présentation PowerPoint</vt:lpstr>
      <vt:lpstr>New message [CONFIDENTIAL!]</vt:lpstr>
      <vt:lpstr>Présentation PowerPoint</vt:lpstr>
      <vt:lpstr>Social engineering... What’s that? </vt:lpstr>
      <vt:lpstr>Numbers do not lie…</vt:lpstr>
      <vt:lpstr>Look how it happens!</vt:lpstr>
      <vt:lpstr>How do you unmask social engineering?</vt:lpstr>
      <vt:lpstr>What can you do against   social engineering?</vt:lpstr>
      <vt:lpstr>How do you counter an attack?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Populaire Joannes</dc:creator>
  <cp:keywords/>
  <dc:description/>
  <cp:lastModifiedBy>Waw-3</cp:lastModifiedBy>
  <cp:revision>352</cp:revision>
  <cp:lastPrinted>2020-08-17T12:15:35Z</cp:lastPrinted>
  <dcterms:created xsi:type="dcterms:W3CDTF">2015-10-15T16:29:19Z</dcterms:created>
  <dcterms:modified xsi:type="dcterms:W3CDTF">2020-08-17T12:22:25Z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7b9431e5d514ca7ab6f277c4216a072">
    <vt:lpwstr>Default|ca37003d-03f9-4975-bccb-493489ca4082</vt:lpwstr>
  </property>
  <property fmtid="{D5CDD505-2E9C-101B-9397-08002B2CF9AE}" pid="3" name="i4feb4330ccd47a7b61200b0e6258e2f">
    <vt:lpwstr>To be defined|11fe68f8-7136-4814-8abf-edd87a242fb5</vt:lpwstr>
  </property>
  <property fmtid="{D5CDD505-2E9C-101B-9397-08002B2CF9AE}" pid="4" name="IsMyDocuments">
    <vt:lpwstr>1</vt:lpwstr>
  </property>
  <property fmtid="{D5CDD505-2E9C-101B-9397-08002B2CF9AE}" pid="5" name="c76028c8cdaf41bdb04a4b203deefed8">
    <vt:lpwstr>Internal Use Only|49c55b52-19f9-4fed-9954-548f39c33aab</vt:lpwstr>
  </property>
  <property fmtid="{D5CDD505-2E9C-101B-9397-08002B2CF9AE}" pid="6" name="TaxCatchAll">
    <vt:lpwstr>3;#Default;#2;#Internal Use Only;#1;#To be defined</vt:lpwstr>
  </property>
</Properties>
</file>